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gif" ContentType="image/gif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58" r:id="rId3"/>
    <p:sldId id="376" r:id="rId5"/>
    <p:sldId id="271" r:id="rId6"/>
    <p:sldId id="411" r:id="rId7"/>
    <p:sldId id="525" r:id="rId8"/>
    <p:sldId id="524" r:id="rId9"/>
    <p:sldId id="545" r:id="rId10"/>
    <p:sldId id="549" r:id="rId11"/>
    <p:sldId id="546" r:id="rId12"/>
    <p:sldId id="554" r:id="rId13"/>
    <p:sldId id="559" r:id="rId14"/>
    <p:sldId id="585" r:id="rId15"/>
    <p:sldId id="560" r:id="rId16"/>
    <p:sldId id="558" r:id="rId17"/>
    <p:sldId id="586" r:id="rId18"/>
    <p:sldId id="613" r:id="rId19"/>
    <p:sldId id="612" r:id="rId20"/>
    <p:sldId id="555" r:id="rId21"/>
    <p:sldId id="615" r:id="rId22"/>
    <p:sldId id="619" r:id="rId23"/>
    <p:sldId id="616" r:id="rId24"/>
    <p:sldId id="617" r:id="rId25"/>
    <p:sldId id="556" r:id="rId26"/>
    <p:sldId id="557" r:id="rId27"/>
    <p:sldId id="620" r:id="rId28"/>
    <p:sldId id="547" r:id="rId29"/>
    <p:sldId id="618" r:id="rId30"/>
    <p:sldId id="511" r:id="rId31"/>
    <p:sldId id="513" r:id="rId32"/>
    <p:sldId id="514" r:id="rId33"/>
    <p:sldId id="338" r:id="rId34"/>
    <p:sldId id="515" r:id="rId35"/>
    <p:sldId id="517" r:id="rId36"/>
    <p:sldId id="407" r:id="rId37"/>
  </p:sldIdLst>
  <p:sldSz cx="9144000" cy="6858000" type="screen4x3"/>
  <p:notesSz cx="7099300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ngyang liu" initials="q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2F0D9"/>
    <a:srgbClr val="FF4747"/>
    <a:srgbClr val="C8BE07"/>
    <a:srgbClr val="FF0000"/>
    <a:srgbClr val="3B5BE1"/>
    <a:srgbClr val="C91312"/>
    <a:srgbClr val="0B1749"/>
    <a:srgbClr val="98C0E4"/>
    <a:srgbClr val="34B8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2943" autoAdjust="0"/>
  </p:normalViewPr>
  <p:slideViewPr>
    <p:cSldViewPr snapToGrid="0">
      <p:cViewPr varScale="1">
        <p:scale>
          <a:sx n="84" d="100"/>
          <a:sy n="84" d="100"/>
        </p:scale>
        <p:origin x="1363" y="86"/>
      </p:cViewPr>
      <p:guideLst>
        <p:guide orient="horz" pos="2140"/>
        <p:guide pos="2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321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82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FD152-AAA0-459D-BA52-864A3C7A3D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07CBE-DD51-4017-BBA9-D974637CC0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D2DD85B-AEF1-459F-9BCB-73ACE4C346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C49D963-BD9D-4304-9BA3-4FB3F9A88F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D963-BD9D-4304-9BA3-4FB3F9A88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49D963-BD9D-4304-9BA3-4FB3F9A88F5C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D963-BD9D-4304-9BA3-4FB3F9A88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3AB20A8-2895-4B0A-B3FD-9AF12B506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FA82F3-DB9D-4C68-9983-958A7346E2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6" Type="http://schemas.openxmlformats.org/officeDocument/2006/relationships/image" Target="../media/image3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oleObject" Target="../embeddings/oleObject13.bin"/><Relationship Id="rId7" Type="http://schemas.openxmlformats.org/officeDocument/2006/relationships/image" Target="../media/image47.png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6.jpeg"/><Relationship Id="rId4" Type="http://schemas.openxmlformats.org/officeDocument/2006/relationships/oleObject" Target="../embeddings/oleObject11.bin"/><Relationship Id="rId3" Type="http://schemas.openxmlformats.org/officeDocument/2006/relationships/image" Target="../media/image45.jpeg"/><Relationship Id="rId2" Type="http://schemas.openxmlformats.org/officeDocument/2006/relationships/oleObject" Target="../embeddings/oleObject10.bin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9.jpe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.pn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0.png"/><Relationship Id="rId1" Type="http://schemas.openxmlformats.org/officeDocument/2006/relationships/image" Target="../media/image62.GIF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0.jpeg"/><Relationship Id="rId10" Type="http://schemas.openxmlformats.org/officeDocument/2006/relationships/image" Target="../media/image55.jpeg"/><Relationship Id="rId1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microsoft.com/office/2007/relationships/hdphoto" Target="../media/image86.wdp"/><Relationship Id="rId7" Type="http://schemas.openxmlformats.org/officeDocument/2006/relationships/image" Target="../media/image85.png"/><Relationship Id="rId6" Type="http://schemas.microsoft.com/office/2007/relationships/hdphoto" Target="../media/image84.wdp"/><Relationship Id="rId5" Type="http://schemas.openxmlformats.org/officeDocument/2006/relationships/image" Target="../media/image83.png"/><Relationship Id="rId4" Type="http://schemas.openxmlformats.org/officeDocument/2006/relationships/image" Target="../media/image82.wmf"/><Relationship Id="rId3" Type="http://schemas.openxmlformats.org/officeDocument/2006/relationships/oleObject" Target="../embeddings/oleObject14.bin"/><Relationship Id="rId22" Type="http://schemas.openxmlformats.org/officeDocument/2006/relationships/vmlDrawing" Target="../drawings/vmlDrawing5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94.wmf"/><Relationship Id="rId2" Type="http://schemas.openxmlformats.org/officeDocument/2006/relationships/image" Target="../media/image81.png"/><Relationship Id="rId19" Type="http://schemas.openxmlformats.org/officeDocument/2006/relationships/oleObject" Target="../embeddings/oleObject18.bin"/><Relationship Id="rId18" Type="http://schemas.openxmlformats.org/officeDocument/2006/relationships/image" Target="../media/image93.wmf"/><Relationship Id="rId17" Type="http://schemas.openxmlformats.org/officeDocument/2006/relationships/oleObject" Target="../embeddings/oleObject17.bin"/><Relationship Id="rId16" Type="http://schemas.openxmlformats.org/officeDocument/2006/relationships/image" Target="../media/image92.wmf"/><Relationship Id="rId15" Type="http://schemas.openxmlformats.org/officeDocument/2006/relationships/oleObject" Target="../embeddings/oleObject16.bin"/><Relationship Id="rId14" Type="http://schemas.openxmlformats.org/officeDocument/2006/relationships/image" Target="../media/image91.wmf"/><Relationship Id="rId13" Type="http://schemas.openxmlformats.org/officeDocument/2006/relationships/oleObject" Target="../embeddings/oleObject15.bin"/><Relationship Id="rId12" Type="http://schemas.microsoft.com/office/2007/relationships/hdphoto" Target="../media/image90.wdp"/><Relationship Id="rId11" Type="http://schemas.openxmlformats.org/officeDocument/2006/relationships/image" Target="../media/image89.png"/><Relationship Id="rId10" Type="http://schemas.microsoft.com/office/2007/relationships/hdphoto" Target="../media/image88.wdp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8" Type="http://schemas.openxmlformats.org/officeDocument/2006/relationships/image" Target="../media/image99.png"/><Relationship Id="rId7" Type="http://schemas.openxmlformats.org/officeDocument/2006/relationships/oleObject" Target="../embeddings/oleObject20.bin"/><Relationship Id="rId6" Type="http://schemas.openxmlformats.org/officeDocument/2006/relationships/image" Target="../media/image98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97.jpe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4" Type="http://schemas.openxmlformats.org/officeDocument/2006/relationships/vmlDrawing" Target="../drawings/vmlDrawing6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1.png"/><Relationship Id="rId11" Type="http://schemas.openxmlformats.org/officeDocument/2006/relationships/oleObject" Target="../embeddings/oleObject22.bin"/><Relationship Id="rId10" Type="http://schemas.openxmlformats.org/officeDocument/2006/relationships/image" Target="../media/image100.png"/><Relationship Id="rId1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image" Target="../media/image108.png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23.bin"/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0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4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137.png"/><Relationship Id="rId20" Type="http://schemas.openxmlformats.org/officeDocument/2006/relationships/image" Target="../media/image136.png"/><Relationship Id="rId2" Type="http://schemas.openxmlformats.org/officeDocument/2006/relationships/image" Target="../media/image119.png"/><Relationship Id="rId19" Type="http://schemas.openxmlformats.org/officeDocument/2006/relationships/image" Target="../media/image135.png"/><Relationship Id="rId18" Type="http://schemas.openxmlformats.org/officeDocument/2006/relationships/image" Target="../media/image4.png"/><Relationship Id="rId17" Type="http://schemas.openxmlformats.org/officeDocument/2006/relationships/image" Target="../media/image134.png"/><Relationship Id="rId16" Type="http://schemas.openxmlformats.org/officeDocument/2006/relationships/image" Target="../media/image133.png"/><Relationship Id="rId15" Type="http://schemas.openxmlformats.org/officeDocument/2006/relationships/image" Target="../media/image132.png"/><Relationship Id="rId14" Type="http://schemas.openxmlformats.org/officeDocument/2006/relationships/image" Target="../media/image131.png"/><Relationship Id="rId13" Type="http://schemas.openxmlformats.org/officeDocument/2006/relationships/image" Target="../media/image130.png"/><Relationship Id="rId12" Type="http://schemas.openxmlformats.org/officeDocument/2006/relationships/image" Target="../media/image129.png"/><Relationship Id="rId11" Type="http://schemas.openxmlformats.org/officeDocument/2006/relationships/image" Target="../media/image128.png"/><Relationship Id="rId10" Type="http://schemas.openxmlformats.org/officeDocument/2006/relationships/image" Target="../media/image127.png"/><Relationship Id="rId1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image" Target="../media/image21.wmf"/><Relationship Id="rId7" Type="http://schemas.openxmlformats.org/officeDocument/2006/relationships/oleObject" Target="../embeddings/oleObject7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8.wmf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234315" y="2099310"/>
            <a:ext cx="9471025" cy="76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zh-CN" altLang="en-US" sz="4800" dirty="0" smtClean="0">
                <a:solidFill>
                  <a:srgbClr val="0B1749"/>
                </a:solidFill>
                <a:ea typeface="黑体" panose="02010609060101010101" pitchFamily="49" charset="-122"/>
              </a:rPr>
              <a:t>地图认知表达的抽象性与具象性</a:t>
            </a:r>
            <a:endParaRPr lang="zh-CN" altLang="en-US" sz="4800" dirty="0">
              <a:solidFill>
                <a:srgbClr val="0B1749"/>
              </a:solidFill>
              <a:ea typeface="黑体" panose="02010609060101010101" pitchFamily="49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25764" y="4004816"/>
            <a:ext cx="3960440" cy="104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>
                <a:solidFill>
                  <a:srgbClr val="0B1749"/>
                </a:solidFill>
                <a:latin typeface="+mn-ea"/>
                <a:ea typeface="+mn-ea"/>
                <a:cs typeface="+mn-ea"/>
              </a:rPr>
              <a:t>艾廷华  </a:t>
            </a:r>
            <a:endParaRPr lang="en-US" altLang="zh-CN" b="1" dirty="0">
              <a:solidFill>
                <a:srgbClr val="0B1749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0B174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武汉大学，资源与环境科学学院</a:t>
            </a:r>
            <a:endParaRPr lang="zh-CN" altLang="en-US" sz="2000" b="1" dirty="0">
              <a:solidFill>
                <a:srgbClr val="0B1749"/>
              </a:solidFill>
              <a:latin typeface="幼圆" panose="02010509060101010101" pitchFamily="49" charset="-122"/>
            </a:endParaRPr>
          </a:p>
        </p:txBody>
      </p:sp>
      <p:pic>
        <p:nvPicPr>
          <p:cNvPr id="6" name="图片 3" descr="53b24f3da917f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05128"/>
            <a:ext cx="2663825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1321" r="25436" b="867"/>
          <a:stretch>
            <a:fillRect/>
          </a:stretch>
        </p:blipFill>
        <p:spPr bwMode="auto">
          <a:xfrm>
            <a:off x="179512" y="98965"/>
            <a:ext cx="1296144" cy="127282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4"/>
          <p:cNvSpPr txBox="1"/>
          <p:nvPr/>
        </p:nvSpPr>
        <p:spPr>
          <a:xfrm>
            <a:off x="567690" y="875030"/>
            <a:ext cx="7178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抽象（概括）</a:t>
            </a:r>
            <a:r>
              <a:rPr lang="en-US" altLang="zh-CN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科学思维的基础</a:t>
            </a:r>
            <a:endParaRPr lang="zh-CN" altLang="en-US" sz="2800" b="1" dirty="0">
              <a:solidFill>
                <a:srgbClr val="0B1749"/>
              </a:solidFill>
              <a:latin typeface="宋体" panose="02010600030101010101" pitchFamily="2" charset="-122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3" y="1008144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4"/>
          <p:cNvSpPr txBox="1"/>
          <p:nvPr/>
        </p:nvSpPr>
        <p:spPr>
          <a:xfrm>
            <a:off x="1905" y="15875"/>
            <a:ext cx="6034405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 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抽象思维与空间知识提取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柏拉图"/>
          <p:cNvSpPr/>
          <p:nvPr/>
        </p:nvSpPr>
        <p:spPr>
          <a:xfrm>
            <a:off x="567432" y="4538055"/>
            <a:ext cx="1032603" cy="410845"/>
          </a:xfrm>
          <a:prstGeom prst="rect">
            <a:avLst/>
          </a:prstGeom>
          <a:ln w="12700">
            <a:miter lim="400000"/>
          </a:ln>
        </p:spPr>
        <p:txBody>
          <a:bodyPr wrap="square" lIns="21336" tIns="21336" rIns="21336" bIns="21336" anchor="ctr">
            <a:sp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庞加莱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73" name="图片 4" descr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758440" y="1591310"/>
            <a:ext cx="2107565" cy="29368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2" name="图片 3" descr="图片 3"/>
          <p:cNvPicPr>
            <a:picLocks noChangeAspect="1"/>
          </p:cNvPicPr>
          <p:nvPr/>
        </p:nvPicPr>
        <p:blipFill>
          <a:blip r:embed="rId3" cstate="email"/>
          <a:srcRect l="16902" r="20518"/>
          <a:stretch>
            <a:fillRect/>
          </a:stretch>
        </p:blipFill>
        <p:spPr>
          <a:xfrm>
            <a:off x="482600" y="1591310"/>
            <a:ext cx="2052955" cy="28441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11" name="矩形 41"/>
          <p:cNvSpPr txBox="1"/>
          <p:nvPr/>
        </p:nvSpPr>
        <p:spPr>
          <a:xfrm>
            <a:off x="5108575" y="1591310"/>
            <a:ext cx="3758565" cy="33356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algn="just">
              <a:lnSpc>
                <a:spcPct val="120000"/>
              </a:lnSpc>
              <a:defRPr sz="2600">
                <a:solidFill>
                  <a:srgbClr val="0D0D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1600"/>
              <a:t>Thus, </a:t>
            </a:r>
            <a:r>
              <a:rPr sz="1600">
                <a:solidFill>
                  <a:srgbClr val="C00000"/>
                </a:solidFill>
              </a:rPr>
              <a:t>by generalization</a:t>
            </a:r>
            <a:r>
              <a:rPr sz="1600"/>
              <a:t>, every fact observed enables us to </a:t>
            </a:r>
            <a:r>
              <a:rPr sz="1600">
                <a:solidFill>
                  <a:srgbClr val="C00000"/>
                </a:solidFill>
              </a:rPr>
              <a:t>predict a large number of others</a:t>
            </a:r>
            <a:r>
              <a:rPr sz="1600"/>
              <a:t>; only, we ought not to forget that </a:t>
            </a:r>
            <a:r>
              <a:rPr sz="1600">
                <a:solidFill>
                  <a:srgbClr val="C00000"/>
                </a:solidFill>
              </a:rPr>
              <a:t>the first alone is certain, and that all the others are merely probable</a:t>
            </a:r>
            <a:r>
              <a:rPr sz="1600"/>
              <a:t>. However solidly founded a prediction may appear to us, we are </a:t>
            </a:r>
            <a:r>
              <a:rPr sz="1600">
                <a:solidFill>
                  <a:srgbClr val="C00000"/>
                </a:solidFill>
              </a:rPr>
              <a:t>never absolutely sure that experiment will not prove it to be baseless </a:t>
            </a:r>
            <a:r>
              <a:rPr sz="1600"/>
              <a:t>if we set to work to verify it.  </a:t>
            </a:r>
            <a:endParaRPr sz="1600"/>
          </a:p>
        </p:txBody>
      </p:sp>
      <p:sp>
        <p:nvSpPr>
          <p:cNvPr id="2" name="矩形 41"/>
          <p:cNvSpPr txBox="1"/>
          <p:nvPr/>
        </p:nvSpPr>
        <p:spPr>
          <a:xfrm>
            <a:off x="692785" y="5206365"/>
            <a:ext cx="7446010" cy="902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algn="just">
              <a:lnSpc>
                <a:spcPct val="120000"/>
              </a:lnSpc>
              <a:defRPr sz="2600">
                <a:solidFill>
                  <a:srgbClr val="0D0D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sz="2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法国数学家、科学哲学家庞加莱，《科学与假设》对概括</a:t>
            </a:r>
            <a:r>
              <a:rPr lang="en-US" altLang="zh-CN" sz="2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Generalization </a:t>
            </a:r>
            <a:r>
              <a:rPr lang="zh-CN" altLang="en-US" sz="2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在科学发现中的作用做了很高评价。</a:t>
            </a:r>
            <a:endParaRPr lang="zh-CN" altLang="en-US" sz="22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文本框 23553"/>
          <p:cNvSpPr txBox="1"/>
          <p:nvPr/>
        </p:nvSpPr>
        <p:spPr>
          <a:xfrm>
            <a:off x="5916930" y="4210685"/>
            <a:ext cx="2900680" cy="1060450"/>
          </a:xfrm>
          <a:prstGeom prst="rect">
            <a:avLst/>
          </a:prstGeom>
          <a:noFill/>
          <a:ln w="38100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基于直观表象的抽象思维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感官所感知的图形、图象、图式和直观性的符号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文本框 23554"/>
          <p:cNvSpPr txBox="1"/>
          <p:nvPr/>
        </p:nvSpPr>
        <p:spPr>
          <a:xfrm>
            <a:off x="367665" y="2719705"/>
            <a:ext cx="2748280" cy="1198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mpd="sng">
            <a:solidFill>
              <a:srgbClr val="0000FF"/>
            </a:solidFill>
            <a:prstDash val="solid"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归纳、推理、分析、综合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AI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的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“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行为派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”“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连接派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”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3557" name="文本框 23556"/>
          <p:cNvSpPr txBox="1"/>
          <p:nvPr/>
        </p:nvSpPr>
        <p:spPr>
          <a:xfrm>
            <a:off x="266065" y="4387215"/>
            <a:ext cx="2849245" cy="706755"/>
          </a:xfrm>
          <a:prstGeom prst="rect">
            <a:avLst/>
          </a:prstGeom>
          <a:noFill/>
          <a:ln w="38100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公式演算，模型分析、形式化表达、逻辑推理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8" name="立方体 23557"/>
          <p:cNvSpPr/>
          <p:nvPr/>
        </p:nvSpPr>
        <p:spPr>
          <a:xfrm>
            <a:off x="3926840" y="3543300"/>
            <a:ext cx="1486535" cy="1188720"/>
          </a:xfrm>
          <a:prstGeom prst="cube">
            <a:avLst>
              <a:gd name="adj" fmla="val 25000"/>
            </a:avLst>
          </a:prstGeom>
          <a:solidFill>
            <a:srgbClr val="FFFF66"/>
          </a:solidFill>
          <a:ln w="9525" cap="flat" cmpd="sng">
            <a:solidFill>
              <a:srgbClr val="66FF33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r>
              <a:rPr lang="zh-CN" altLang="en-US" sz="2400" b="1" dirty="0">
                <a:solidFill>
                  <a:srgbClr val="3B5BE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空间知识发现</a:t>
            </a:r>
            <a:endParaRPr lang="zh-CN" altLang="en-US" sz="2400" b="1" dirty="0">
              <a:solidFill>
                <a:srgbClr val="3B5BE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3559" name="右箭头 23558"/>
          <p:cNvSpPr/>
          <p:nvPr/>
        </p:nvSpPr>
        <p:spPr>
          <a:xfrm>
            <a:off x="3636645" y="4207510"/>
            <a:ext cx="394335" cy="128905"/>
          </a:xfrm>
          <a:prstGeom prst="rightArrow">
            <a:avLst>
              <a:gd name="adj1" fmla="val 50000"/>
              <a:gd name="adj2" fmla="val 58272"/>
            </a:avLst>
          </a:prstGeom>
          <a:solidFill>
            <a:schemeClr val="accent5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560" name="右箭头 23559"/>
          <p:cNvSpPr/>
          <p:nvPr/>
        </p:nvSpPr>
        <p:spPr>
          <a:xfrm rot="10800000">
            <a:off x="5047615" y="4162425"/>
            <a:ext cx="335280" cy="128270"/>
          </a:xfrm>
          <a:prstGeom prst="rightArrow">
            <a:avLst>
              <a:gd name="adj1" fmla="val 50000"/>
              <a:gd name="adj2" fmla="val 58272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561" name="文本框 23560"/>
          <p:cNvSpPr txBox="1"/>
          <p:nvPr/>
        </p:nvSpPr>
        <p:spPr>
          <a:xfrm>
            <a:off x="350520" y="5541010"/>
            <a:ext cx="27228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基于数的空间统计分析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2" name="文本框 23561"/>
          <p:cNvSpPr txBox="1"/>
          <p:nvPr/>
        </p:nvSpPr>
        <p:spPr>
          <a:xfrm>
            <a:off x="5946775" y="5668645"/>
            <a:ext cx="28016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基于形的地图可视分析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4" name="直接连接符 23563"/>
          <p:cNvSpPr/>
          <p:nvPr/>
        </p:nvSpPr>
        <p:spPr>
          <a:xfrm>
            <a:off x="7142163" y="3435350"/>
            <a:ext cx="0" cy="503238"/>
          </a:xfrm>
          <a:prstGeom prst="line">
            <a:avLst/>
          </a:prstGeom>
          <a:ln w="38100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5976620" y="2611120"/>
            <a:ext cx="2772410" cy="1198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mpd="sng">
            <a:solidFill>
              <a:srgbClr val="0000FF"/>
            </a:solidFill>
            <a:prstDash val="solid"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基于视觉符号的抽象思维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可视分析、符号演化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AI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的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“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符号派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”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61770" y="6359525"/>
            <a:ext cx="4997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算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2000" y="6359525"/>
            <a:ext cx="4705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看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3073400" y="166370"/>
            <a:ext cx="3235960" cy="198183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1674495" y="3938905"/>
            <a:ext cx="76200" cy="3975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7309485" y="5962015"/>
            <a:ext cx="76200" cy="3975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7324725" y="5271135"/>
            <a:ext cx="76200" cy="3975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7324725" y="3810000"/>
            <a:ext cx="76200" cy="3975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1673860" y="5899785"/>
            <a:ext cx="76200" cy="3975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1673860" y="5093970"/>
            <a:ext cx="76200" cy="3975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曲线连接符 17"/>
          <p:cNvCxnSpPr/>
          <p:nvPr/>
        </p:nvCxnSpPr>
        <p:spPr>
          <a:xfrm rot="5400000">
            <a:off x="1978025" y="1141730"/>
            <a:ext cx="1510665" cy="1490345"/>
          </a:xfrm>
          <a:prstGeom prst="curvedConnector3">
            <a:avLst>
              <a:gd name="adj1" fmla="val 50021"/>
            </a:avLst>
          </a:prstGeom>
          <a:ln w="38100">
            <a:solidFill>
              <a:srgbClr val="3B5BE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/>
        </p:nvCxnSpPr>
        <p:spPr>
          <a:xfrm rot="5400000" flipV="1">
            <a:off x="5673725" y="895350"/>
            <a:ext cx="1757045" cy="1513840"/>
          </a:xfrm>
          <a:prstGeom prst="curvedConnector3">
            <a:avLst>
              <a:gd name="adj1" fmla="val 50000"/>
            </a:avLst>
          </a:prstGeom>
          <a:ln w="38100">
            <a:solidFill>
              <a:srgbClr val="3B5BE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大括号 19"/>
          <p:cNvSpPr/>
          <p:nvPr/>
        </p:nvSpPr>
        <p:spPr>
          <a:xfrm>
            <a:off x="5412740" y="2860040"/>
            <a:ext cx="382270" cy="3694430"/>
          </a:xfrm>
          <a:prstGeom prst="leftBrace">
            <a:avLst>
              <a:gd name="adj1" fmla="val 46102"/>
              <a:gd name="adj2" fmla="val 37005"/>
            </a:avLst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 rot="10800000">
            <a:off x="3115945" y="2893695"/>
            <a:ext cx="382905" cy="3694430"/>
          </a:xfrm>
          <a:prstGeom prst="leftBrace">
            <a:avLst>
              <a:gd name="adj1" fmla="val 46102"/>
              <a:gd name="adj2" fmla="val 62530"/>
            </a:avLst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61390" y="1647190"/>
            <a:ext cx="1458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幼圆" panose="02010509060101010101" pitchFamily="49" charset="-122"/>
                <a:sym typeface="+mn-ea"/>
              </a:rPr>
              <a:t>基于模型的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+mn-ea"/>
              </a:rPr>
              <a:t>抽象思维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309485" y="1564640"/>
            <a:ext cx="17018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幼圆" panose="02010509060101010101" pitchFamily="49" charset="-122"/>
                <a:sym typeface="+mn-ea"/>
              </a:rPr>
              <a:t>基于视觉符号的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+mn-ea"/>
              </a:rPr>
              <a:t>抽象思维</a:t>
            </a:r>
            <a:endParaRPr lang="zh-CN" altLang="en-US" sz="2200" b="1" dirty="0">
              <a:solidFill>
                <a:srgbClr val="FF0000"/>
              </a:solidFill>
              <a:latin typeface="Times New Roman" panose="02020603050405020304" pitchFamily="18" charset="0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文本框 14"/>
          <p:cNvSpPr txBox="1"/>
          <p:nvPr/>
        </p:nvSpPr>
        <p:spPr>
          <a:xfrm>
            <a:off x="610870" y="81280"/>
            <a:ext cx="67176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胡焕庸线</a:t>
            </a:r>
            <a:r>
              <a:rPr lang="en-US" altLang="zh-CN" sz="2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——</a:t>
            </a:r>
            <a:r>
              <a:rPr lang="zh-CN" altLang="en-US" sz="2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基于视觉符号抽象概括的结果</a:t>
            </a:r>
            <a:endParaRPr lang="zh-CN" altLang="en-US" sz="26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12" y="199593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8" descr="F:\DownLoad\地图ABC\胡焕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6" y="999174"/>
            <a:ext cx="3792168" cy="263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368" y="973858"/>
            <a:ext cx="3580546" cy="268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74370" y="4093210"/>
            <a:ext cx="7603490" cy="20548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看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出来的结果（可视化抽象）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VS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算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出来会是什么结果？（模型化抽象） 复杂的空间格局划分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核密度估算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密度聚类分析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DBSCAN</a:t>
            </a:r>
            <a:endParaRPr lang="en-US" altLang="zh-CN" sz="2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1873250" y="3476625"/>
            <a:ext cx="69850" cy="61658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6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327540" y="338385"/>
            <a:ext cx="256414" cy="22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683568" y="188668"/>
            <a:ext cx="4176464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常规的地图抽象概括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314" name="Picture 12" descr="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30" y="709930"/>
            <a:ext cx="6083300" cy="6057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100992" y="1054413"/>
            <a:ext cx="2047400" cy="695907"/>
            <a:chOff x="3915905" y="1353741"/>
            <a:chExt cx="4472445" cy="922734"/>
          </a:xfrm>
        </p:grpSpPr>
        <p:grpSp>
          <p:nvGrpSpPr>
            <p:cNvPr id="30" name="Group 7"/>
            <p:cNvGrpSpPr/>
            <p:nvPr/>
          </p:nvGrpSpPr>
          <p:grpSpPr>
            <a:xfrm>
              <a:off x="3959225" y="1353741"/>
              <a:ext cx="4429125" cy="922734"/>
              <a:chOff x="0" y="12"/>
              <a:chExt cx="2790" cy="900"/>
            </a:xfrm>
          </p:grpSpPr>
          <p:sp>
            <p:nvSpPr>
              <p:cNvPr id="32" name="AutoShape 8"/>
              <p:cNvSpPr/>
              <p:nvPr/>
            </p:nvSpPr>
            <p:spPr>
              <a:xfrm rot="10800000">
                <a:off x="0" y="142"/>
                <a:ext cx="2790" cy="770"/>
              </a:xfrm>
              <a:prstGeom prst="upArrowCallout">
                <a:avLst>
                  <a:gd name="adj1" fmla="val 82866"/>
                  <a:gd name="adj2" fmla="val 41433"/>
                  <a:gd name="adj3" fmla="val 17995"/>
                  <a:gd name="adj4" fmla="val 81949"/>
                </a:avLst>
              </a:prstGeom>
              <a:gradFill rotWithShape="1">
                <a:gsLst>
                  <a:gs pos="0">
                    <a:srgbClr val="87B94E">
                      <a:alpha val="100000"/>
                    </a:srgbClr>
                  </a:gs>
                  <a:gs pos="50000">
                    <a:srgbClr val="78B51F">
                      <a:alpha val="100000"/>
                    </a:srgbClr>
                  </a:gs>
                  <a:gs pos="100000">
                    <a:srgbClr val="6BA614">
                      <a:alpha val="100000"/>
                    </a:srgbClr>
                  </a:gs>
                </a:gsLst>
                <a:lin ang="5400000"/>
                <a:tileRect/>
              </a:gradFill>
              <a:ln w="9525">
                <a:noFill/>
              </a:ln>
              <a:effectLst>
                <a:outerShdw dist="19050" dir="5400000" algn="ctr" rotWithShape="0">
                  <a:srgbClr val="000000">
                    <a:alpha val="62999"/>
                  </a:srgbClr>
                </a:outerShdw>
              </a:effectLst>
            </p:spPr>
            <p:txBody>
              <a:bodyPr rot="10800000"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900" dirty="0">
                  <a:solidFill>
                    <a:srgbClr val="000000"/>
                  </a:solidFill>
                  <a:latin typeface="Gill Sans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AutoShape 9"/>
              <p:cNvSpPr/>
              <p:nvPr/>
            </p:nvSpPr>
            <p:spPr>
              <a:xfrm rot="10800000">
                <a:off x="0" y="12"/>
                <a:ext cx="2790" cy="131"/>
              </a:xfrm>
              <a:custGeom>
                <a:avLst/>
                <a:gdLst>
                  <a:gd name="txL" fmla="*/ 2338 w 21600"/>
                  <a:gd name="txT" fmla="*/ 2308 h 21600"/>
                  <a:gd name="txR" fmla="*/ 19262 w 21600"/>
                  <a:gd name="txB" fmla="*/ 19292 h 21600"/>
                </a:gdLst>
                <a:ahLst/>
                <a:cxnLst>
                  <a:cxn ang="0">
                    <a:pos x="351" y="0"/>
                  </a:cxn>
                  <a:cxn ang="0">
                    <a:pos x="180" y="1"/>
                  </a:cxn>
                  <a:cxn ang="0">
                    <a:pos x="9" y="0"/>
                  </a:cxn>
                  <a:cxn ang="0">
                    <a:pos x="180" y="0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1072" y="21600"/>
                    </a:lnTo>
                    <a:lnTo>
                      <a:pt x="20528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2B2B2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915905" y="1478428"/>
              <a:ext cx="4392217" cy="6457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常规抽象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494933" y="1225813"/>
            <a:ext cx="7366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VS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269874" y="2011741"/>
            <a:ext cx="1674813" cy="4048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zh-CN" altLang="en-US" noProof="0" dirty="0">
                <a:latin typeface="黑体" panose="02010609060101010101" pitchFamily="49" charset="-122"/>
                <a:ea typeface="黑体" panose="02010609060101010101" pitchFamily="49" charset="-122"/>
              </a:rPr>
              <a:t>抽象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圆角矩形 16"/>
          <p:cNvSpPr/>
          <p:nvPr/>
        </p:nvSpPr>
        <p:spPr>
          <a:xfrm>
            <a:off x="121297" y="1948192"/>
            <a:ext cx="8534400" cy="65329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65961" y="1955547"/>
            <a:ext cx="2496994" cy="603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3A2A9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适宜小空间表达的数据压缩</a:t>
            </a:r>
            <a:endParaRPr lang="zh-CN" altLang="en-US" sz="2000" b="1" dirty="0">
              <a:solidFill>
                <a:srgbClr val="3A2A9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01478" y="2051797"/>
            <a:ext cx="2946400" cy="4460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2A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空间特征规律提取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内容占位符 2"/>
          <p:cNvSpPr txBox="1"/>
          <p:nvPr/>
        </p:nvSpPr>
        <p:spPr>
          <a:xfrm>
            <a:off x="216787" y="2928332"/>
            <a:ext cx="1674813" cy="4048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noProof="0" dirty="0">
                <a:latin typeface="黑体" panose="02010609060101010101" pitchFamily="49" charset="-122"/>
                <a:ea typeface="黑体" panose="02010609060101010101" pitchFamily="49" charset="-122"/>
              </a:rPr>
              <a:t>抽象对象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20"/>
          <p:cNvSpPr/>
          <p:nvPr/>
        </p:nvSpPr>
        <p:spPr>
          <a:xfrm>
            <a:off x="111911" y="2856499"/>
            <a:ext cx="8534400" cy="69630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38620" y="2983744"/>
            <a:ext cx="2509838" cy="44608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2A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几何图形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92092" y="2861262"/>
            <a:ext cx="2925619" cy="70424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2A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对象、事件、过程交互作用的地理场景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251422" y="3933918"/>
            <a:ext cx="1674813" cy="4048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buNone/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控制尺度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圆角矩形 24"/>
          <p:cNvSpPr/>
          <p:nvPr/>
        </p:nvSpPr>
        <p:spPr>
          <a:xfrm>
            <a:off x="117474" y="3824822"/>
            <a:ext cx="8534400" cy="69630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70074" y="3987566"/>
            <a:ext cx="2509838" cy="446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2A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空间尺度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76874" y="3863998"/>
            <a:ext cx="2946400" cy="625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2A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空间、时间、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lvl="0" algn="ctr"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2A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语义</a:t>
            </a:r>
            <a:r>
              <a:rPr lang="zh-CN" altLang="en-US" sz="2000" b="1" dirty="0">
                <a:solidFill>
                  <a:srgbClr val="3A2A9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联合尺度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内容占位符 2"/>
          <p:cNvSpPr txBox="1"/>
          <p:nvPr/>
        </p:nvSpPr>
        <p:spPr>
          <a:xfrm>
            <a:off x="228312" y="4834264"/>
            <a:ext cx="1674813" cy="4048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领域知识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" name="圆角矩形 28"/>
          <p:cNvSpPr/>
          <p:nvPr/>
        </p:nvSpPr>
        <p:spPr>
          <a:xfrm>
            <a:off x="75912" y="4843789"/>
            <a:ext cx="8534400" cy="447675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97610" y="4843789"/>
            <a:ext cx="2509838" cy="446088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2A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不依赖，或很少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56093" y="4850139"/>
            <a:ext cx="2946400" cy="4460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2A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深度融合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77840" y="988060"/>
            <a:ext cx="2498725" cy="765810"/>
            <a:chOff x="3959225" y="1302127"/>
            <a:chExt cx="4429125" cy="974348"/>
          </a:xfrm>
        </p:grpSpPr>
        <p:grpSp>
          <p:nvGrpSpPr>
            <p:cNvPr id="26" name="Group 7"/>
            <p:cNvGrpSpPr/>
            <p:nvPr/>
          </p:nvGrpSpPr>
          <p:grpSpPr>
            <a:xfrm>
              <a:off x="3959225" y="1353741"/>
              <a:ext cx="4429125" cy="922734"/>
              <a:chOff x="0" y="12"/>
              <a:chExt cx="2790" cy="900"/>
            </a:xfrm>
          </p:grpSpPr>
          <p:sp>
            <p:nvSpPr>
              <p:cNvPr id="28" name="AutoShape 8"/>
              <p:cNvSpPr/>
              <p:nvPr/>
            </p:nvSpPr>
            <p:spPr>
              <a:xfrm rot="10800000">
                <a:off x="0" y="142"/>
                <a:ext cx="2790" cy="770"/>
              </a:xfrm>
              <a:prstGeom prst="upArrowCallout">
                <a:avLst>
                  <a:gd name="adj1" fmla="val 82866"/>
                  <a:gd name="adj2" fmla="val 41433"/>
                  <a:gd name="adj3" fmla="val 17995"/>
                  <a:gd name="adj4" fmla="val 81949"/>
                </a:avLst>
              </a:prstGeom>
              <a:gradFill rotWithShape="1">
                <a:gsLst>
                  <a:gs pos="0">
                    <a:srgbClr val="87B94E">
                      <a:alpha val="100000"/>
                    </a:srgbClr>
                  </a:gs>
                  <a:gs pos="50000">
                    <a:srgbClr val="78B51F">
                      <a:alpha val="100000"/>
                    </a:srgbClr>
                  </a:gs>
                  <a:gs pos="100000">
                    <a:srgbClr val="6BA614">
                      <a:alpha val="100000"/>
                    </a:srgbClr>
                  </a:gs>
                </a:gsLst>
                <a:lin ang="5400000"/>
                <a:tileRect/>
              </a:gradFill>
              <a:ln w="9525">
                <a:noFill/>
              </a:ln>
              <a:effectLst>
                <a:outerShdw dist="19050" dir="5400000" algn="ctr" rotWithShape="0">
                  <a:srgbClr val="000000">
                    <a:alpha val="62999"/>
                  </a:srgbClr>
                </a:outerShdw>
              </a:effectLst>
            </p:spPr>
            <p:txBody>
              <a:bodyPr rot="10800000"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900" dirty="0">
                  <a:solidFill>
                    <a:srgbClr val="000000"/>
                  </a:solidFill>
                  <a:latin typeface="Gill Sans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AutoShape 9"/>
              <p:cNvSpPr/>
              <p:nvPr/>
            </p:nvSpPr>
            <p:spPr>
              <a:xfrm rot="10800000">
                <a:off x="0" y="12"/>
                <a:ext cx="2790" cy="131"/>
              </a:xfrm>
              <a:custGeom>
                <a:avLst/>
                <a:gdLst>
                  <a:gd name="txL" fmla="*/ 2338 w 21600"/>
                  <a:gd name="txT" fmla="*/ 2308 h 21600"/>
                  <a:gd name="txR" fmla="*/ 19262 w 21600"/>
                  <a:gd name="txB" fmla="*/ 19292 h 21600"/>
                </a:gdLst>
                <a:ahLst/>
                <a:cxnLst>
                  <a:cxn ang="0">
                    <a:pos x="351" y="0"/>
                  </a:cxn>
                  <a:cxn ang="0">
                    <a:pos x="180" y="1"/>
                  </a:cxn>
                  <a:cxn ang="0">
                    <a:pos x="9" y="0"/>
                  </a:cxn>
                  <a:cxn ang="0">
                    <a:pos x="180" y="0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1072" y="21600"/>
                    </a:lnTo>
                    <a:lnTo>
                      <a:pt x="20528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2B2B2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3959225" y="1302127"/>
              <a:ext cx="4393974" cy="8339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超常规抽象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4" name="图片 16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327540" y="338385"/>
            <a:ext cx="256414" cy="22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文本框 6"/>
          <p:cNvSpPr txBox="1">
            <a:spLocks noChangeArrowheads="1"/>
          </p:cNvSpPr>
          <p:nvPr/>
        </p:nvSpPr>
        <p:spPr bwMode="auto">
          <a:xfrm>
            <a:off x="683260" y="168275"/>
            <a:ext cx="5424805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将地图抽象进行得更彻底一些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内容占位符 2"/>
          <p:cNvSpPr txBox="1"/>
          <p:nvPr/>
        </p:nvSpPr>
        <p:spPr>
          <a:xfrm>
            <a:off x="224189" y="5651629"/>
            <a:ext cx="1674813" cy="4048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操作主体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7" name="圆角矩形 28"/>
          <p:cNvSpPr/>
          <p:nvPr/>
        </p:nvSpPr>
        <p:spPr>
          <a:xfrm>
            <a:off x="75912" y="5601009"/>
            <a:ext cx="8534400" cy="61676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30628" y="5717978"/>
            <a:ext cx="2509838" cy="446088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0" hangingPunct="0">
              <a:defRPr/>
            </a:pPr>
            <a:r>
              <a:rPr lang="zh-CN" altLang="en-US" sz="2000" b="1" dirty="0">
                <a:solidFill>
                  <a:srgbClr val="3A2A9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专业的地图制图人员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56093" y="5601009"/>
            <a:ext cx="2946400" cy="5937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0" hangingPunct="0">
              <a:defRPr/>
            </a:pPr>
            <a:r>
              <a:rPr lang="zh-CN" altLang="en-US" sz="2000" b="1" dirty="0">
                <a:solidFill>
                  <a:srgbClr val="3A2A9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地学研究人员</a:t>
            </a:r>
            <a:endParaRPr lang="en-US" altLang="zh-CN" sz="2000" b="1" dirty="0">
              <a:solidFill>
                <a:srgbClr val="3A2A9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ctr" eaLnBrk="0" hangingPunct="0">
              <a:defRPr/>
            </a:pPr>
            <a:r>
              <a:rPr lang="zh-CN" altLang="en-US" sz="2000" b="1" dirty="0">
                <a:solidFill>
                  <a:srgbClr val="3A2A9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泛在网络用户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2A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3757505" y="2311118"/>
            <a:ext cx="1339411" cy="1039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形似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”变换</a:t>
            </a:r>
            <a:endParaRPr lang="zh-CN" altLang="en-US" sz="1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26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 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形态化简</a:t>
            </a:r>
            <a:endParaRPr lang="en-US" altLang="zh-CN" sz="1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26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 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空间压缩</a:t>
            </a:r>
            <a:endParaRPr lang="en-US" altLang="zh-CN" sz="1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2"/>
          <p:cNvSpPr txBox="1">
            <a:spLocks noChangeArrowheads="1"/>
          </p:cNvSpPr>
          <p:nvPr/>
        </p:nvSpPr>
        <p:spPr bwMode="auto">
          <a:xfrm>
            <a:off x="3811560" y="4489054"/>
            <a:ext cx="1286637" cy="13730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神似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”变换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26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 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结构抽象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26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 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模式提取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26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 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规律提取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2221614"/>
            <a:ext cx="3851920" cy="3814287"/>
            <a:chOff x="218504" y="1430050"/>
            <a:chExt cx="3942660" cy="4004128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27832" y="3627002"/>
              <a:ext cx="1922456" cy="1807176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6427" y="1430050"/>
              <a:ext cx="1894737" cy="1882858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504" y="2487956"/>
              <a:ext cx="1740119" cy="1825599"/>
            </a:xfrm>
            <a:prstGeom prst="rect">
              <a:avLst/>
            </a:prstGeom>
          </p:spPr>
        </p:pic>
        <p:sp>
          <p:nvSpPr>
            <p:cNvPr id="51" name="AutoShape 8"/>
            <p:cNvSpPr/>
            <p:nvPr/>
          </p:nvSpPr>
          <p:spPr bwMode="auto">
            <a:xfrm>
              <a:off x="1966706" y="2472579"/>
              <a:ext cx="299721" cy="2059019"/>
            </a:xfrm>
            <a:prstGeom prst="leftBrace">
              <a:avLst>
                <a:gd name="adj1" fmla="val 65261"/>
                <a:gd name="adj2" fmla="val 50000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8000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48515" y="1126056"/>
            <a:ext cx="2348621" cy="461665"/>
            <a:chOff x="2951820" y="484552"/>
            <a:chExt cx="2348621" cy="461665"/>
          </a:xfrm>
        </p:grpSpPr>
        <p:sp>
          <p:nvSpPr>
            <p:cNvPr id="56" name="Rectangle 10"/>
            <p:cNvSpPr>
              <a:spLocks noChangeArrowheads="1"/>
            </p:cNvSpPr>
            <p:nvPr/>
          </p:nvSpPr>
          <p:spPr bwMode="auto">
            <a:xfrm>
              <a:off x="2951820" y="521581"/>
              <a:ext cx="1080120" cy="3876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600" b="1" kern="0" dirty="0"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形似</a:t>
              </a:r>
              <a:endParaRPr lang="zh-CN" altLang="en-US" sz="2600" b="1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9" name="矩形 40"/>
            <p:cNvSpPr>
              <a:spLocks noChangeArrowheads="1"/>
            </p:cNvSpPr>
            <p:nvPr/>
          </p:nvSpPr>
          <p:spPr bwMode="auto">
            <a:xfrm>
              <a:off x="3779912" y="484552"/>
              <a:ext cx="736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VS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4283968" y="530414"/>
              <a:ext cx="1016473" cy="36993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600" b="1" kern="0" dirty="0"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神似</a:t>
              </a:r>
              <a:endParaRPr lang="zh-CN" altLang="en-US" sz="2600" b="1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0" name="图片 16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03740" y="575240"/>
            <a:ext cx="256414" cy="22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759768" y="374723"/>
            <a:ext cx="4176464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抽象思维程度差异的隐喻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096916" y="2205813"/>
            <a:ext cx="3939580" cy="3855982"/>
            <a:chOff x="5222124" y="1478334"/>
            <a:chExt cx="3687553" cy="3855982"/>
          </a:xfrm>
        </p:grpSpPr>
        <p:pic>
          <p:nvPicPr>
            <p:cNvPr id="26" name="图片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509" y="2487956"/>
              <a:ext cx="1512168" cy="17468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图片 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091" y="3527140"/>
              <a:ext cx="1697357" cy="180717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图片 27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5222124" y="1478334"/>
              <a:ext cx="1714551" cy="1662336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sp>
          <p:nvSpPr>
            <p:cNvPr id="29" name="AutoShape 8"/>
            <p:cNvSpPr/>
            <p:nvPr/>
          </p:nvSpPr>
          <p:spPr bwMode="auto">
            <a:xfrm rot="10800000">
              <a:off x="6918254" y="2419932"/>
              <a:ext cx="395288" cy="1882853"/>
            </a:xfrm>
            <a:prstGeom prst="leftBrace">
              <a:avLst>
                <a:gd name="adj1" fmla="val 65261"/>
                <a:gd name="adj2" fmla="val 50000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8000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6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365640" y="264090"/>
            <a:ext cx="256414" cy="22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721360" y="114935"/>
            <a:ext cx="4964430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大力度抽象的可视化案例</a:t>
            </a:r>
            <a:endParaRPr 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26"/>
          <p:cNvSpPr txBox="1"/>
          <p:nvPr/>
        </p:nvSpPr>
        <p:spPr>
          <a:xfrm>
            <a:off x="4425315" y="1002665"/>
            <a:ext cx="2971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Schematic map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不仅对空间实体抽象，对空间关系也抽象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Picture 7" descr="s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" y="748030"/>
            <a:ext cx="324358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9"/>
          <p:cNvGrpSpPr/>
          <p:nvPr/>
        </p:nvGrpSpPr>
        <p:grpSpPr bwMode="auto">
          <a:xfrm rot="0">
            <a:off x="1276350" y="3037205"/>
            <a:ext cx="2978150" cy="1936115"/>
            <a:chOff x="3515" y="2160"/>
            <a:chExt cx="2245" cy="1974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" y="2160"/>
              <a:ext cx="2245" cy="1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3515" y="3432"/>
              <a:ext cx="318" cy="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pic>
        <p:nvPicPr>
          <p:cNvPr id="18" name="Picture 6" descr="fakevbns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5" y="4973320"/>
            <a:ext cx="3242945" cy="187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左大括号 12"/>
          <p:cNvSpPr/>
          <p:nvPr/>
        </p:nvSpPr>
        <p:spPr>
          <a:xfrm>
            <a:off x="432619" y="1002968"/>
            <a:ext cx="498290" cy="5664866"/>
          </a:xfrm>
          <a:prstGeom prst="leftBrace">
            <a:avLst>
              <a:gd name="adj1" fmla="val 67963"/>
              <a:gd name="adj2" fmla="val 5365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26"/>
          <p:cNvSpPr txBox="1"/>
          <p:nvPr/>
        </p:nvSpPr>
        <p:spPr>
          <a:xfrm>
            <a:off x="4345940" y="3152775"/>
            <a:ext cx="30505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Cartogram (Dorling map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空间形态高度抽象为几何单元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6"/>
          <p:cNvSpPr txBox="1"/>
          <p:nvPr/>
        </p:nvSpPr>
        <p:spPr>
          <a:xfrm>
            <a:off x="4425315" y="5391150"/>
            <a:ext cx="2513965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Cyber-map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900" dirty="0">
                <a:latin typeface="黑体" panose="02010609060101010101" pitchFamily="49" charset="-122"/>
                <a:ea typeface="黑体" panose="02010609060101010101" pitchFamily="49" charset="-122"/>
              </a:rPr>
              <a:t>不考虑距离、方位，在拓扑几何层次上高度抽象</a:t>
            </a:r>
            <a:endParaRPr lang="zh-CN" altLang="en-US" sz="19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939915" y="748665"/>
          <a:ext cx="2245360" cy="172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3911600" imgH="3289300" progId="Paint.Picture">
                  <p:embed/>
                </p:oleObj>
              </mc:Choice>
              <mc:Fallback>
                <p:oleObj name="" r:id="rId5" imgW="3911600" imgH="3289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39915" y="748665"/>
                        <a:ext cx="2245360" cy="172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1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025" y="5131435"/>
            <a:ext cx="2263140" cy="1536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6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403740" y="523805"/>
            <a:ext cx="256414" cy="22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759460" y="374650"/>
            <a:ext cx="8206740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 b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大数据背景下超常规抽象化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地图综合的新挑战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6"/>
          <p:cNvSpPr txBox="1"/>
          <p:nvPr/>
        </p:nvSpPr>
        <p:spPr>
          <a:xfrm>
            <a:off x="512445" y="1322070"/>
            <a:ext cx="2907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三重尺度抽象概括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>
                <a:solidFill>
                  <a:srgbClr val="3B5BE1"/>
                </a:solidFill>
              </a:rPr>
              <a:t>轨迹线 </a:t>
            </a:r>
            <a:r>
              <a:rPr lang="en-US" altLang="zh-CN" sz="2400" b="1" dirty="0">
                <a:solidFill>
                  <a:srgbClr val="3B5BE1"/>
                </a:solidFill>
              </a:rPr>
              <a:t>{(x</a:t>
            </a:r>
            <a:r>
              <a:rPr lang="en-US" altLang="zh-CN" sz="2400" b="1" baseline="-25000" dirty="0">
                <a:solidFill>
                  <a:srgbClr val="3B5BE1"/>
                </a:solidFill>
              </a:rPr>
              <a:t>i</a:t>
            </a:r>
            <a:r>
              <a:rPr lang="en-US" altLang="zh-CN" sz="2400" b="1" dirty="0">
                <a:solidFill>
                  <a:srgbClr val="3B5BE1"/>
                </a:solidFill>
              </a:rPr>
              <a:t>, </a:t>
            </a:r>
            <a:r>
              <a:rPr lang="en-US" altLang="zh-CN" sz="2400" b="1" dirty="0" err="1">
                <a:solidFill>
                  <a:srgbClr val="3B5BE1"/>
                </a:solidFill>
              </a:rPr>
              <a:t>y</a:t>
            </a:r>
            <a:r>
              <a:rPr lang="en-US" altLang="zh-CN" sz="2400" b="1" baseline="-25000" dirty="0" err="1">
                <a:solidFill>
                  <a:srgbClr val="3B5BE1"/>
                </a:solidFill>
              </a:rPr>
              <a:t>i</a:t>
            </a:r>
            <a:r>
              <a:rPr lang="en-US" altLang="zh-CN" sz="2400" b="1" dirty="0">
                <a:solidFill>
                  <a:srgbClr val="3B5BE1"/>
                </a:solidFill>
              </a:rPr>
              <a:t>, </a:t>
            </a:r>
            <a:r>
              <a:rPr lang="en-US" altLang="zh-CN" sz="2400" b="1" dirty="0" err="1">
                <a:solidFill>
                  <a:srgbClr val="3B5BE1"/>
                </a:solidFill>
              </a:rPr>
              <a:t>t</a:t>
            </a:r>
            <a:r>
              <a:rPr lang="en-US" altLang="zh-CN" sz="2400" b="1" baseline="-25000" dirty="0" err="1">
                <a:solidFill>
                  <a:srgbClr val="3B5BE1"/>
                </a:solidFill>
              </a:rPr>
              <a:t>i</a:t>
            </a:r>
            <a:r>
              <a:rPr lang="en-US" altLang="zh-CN" sz="2400" b="1" dirty="0">
                <a:solidFill>
                  <a:srgbClr val="3B5BE1"/>
                </a:solidFill>
              </a:rPr>
              <a:t>, </a:t>
            </a:r>
            <a:r>
              <a:rPr lang="en-US" altLang="zh-CN" sz="2400" b="1" dirty="0" err="1">
                <a:solidFill>
                  <a:srgbClr val="3B5BE1"/>
                </a:solidFill>
              </a:rPr>
              <a:t>a</a:t>
            </a:r>
            <a:r>
              <a:rPr lang="en-US" altLang="zh-CN" sz="2400" b="1" baseline="-25000" dirty="0" err="1">
                <a:solidFill>
                  <a:srgbClr val="3B5BE1"/>
                </a:solidFill>
              </a:rPr>
              <a:t>i</a:t>
            </a:r>
            <a:r>
              <a:rPr lang="en-US" altLang="zh-CN" sz="2400" b="1" dirty="0">
                <a:solidFill>
                  <a:srgbClr val="3B5BE1"/>
                </a:solidFill>
              </a:rPr>
              <a:t>)}</a:t>
            </a:r>
            <a:endParaRPr lang="en-US" altLang="zh-CN" sz="2400" b="1" dirty="0">
              <a:solidFill>
                <a:srgbClr val="3B5BE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32950" y="2490137"/>
            <a:ext cx="1263663" cy="1484545"/>
            <a:chOff x="1320874" y="864335"/>
            <a:chExt cx="1263663" cy="1484545"/>
          </a:xfrm>
        </p:grpSpPr>
        <p:sp>
          <p:nvSpPr>
            <p:cNvPr id="38" name="TextBox 36"/>
            <p:cNvSpPr txBox="1"/>
            <p:nvPr/>
          </p:nvSpPr>
          <p:spPr>
            <a:xfrm>
              <a:off x="1320874" y="1162582"/>
              <a:ext cx="492443" cy="1152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eaVert" wrap="square" rtlCol="0">
              <a:spAutoFit/>
            </a:bodyPr>
            <a:p>
              <a:r>
                <a:rPr lang="zh-CN" altLang="en-US" sz="2000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空间特征</a:t>
              </a:r>
              <a:endParaRPr lang="zh-CN" altLang="en-US" sz="20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9" name="TextBox 36"/>
            <p:cNvSpPr txBox="1"/>
            <p:nvPr/>
          </p:nvSpPr>
          <p:spPr>
            <a:xfrm>
              <a:off x="1735421" y="1194144"/>
              <a:ext cx="492443" cy="1152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eaVert" wrap="square" rtlCol="0">
              <a:spAutoFit/>
            </a:bodyPr>
            <a:p>
              <a:r>
                <a:rPr lang="zh-CN" altLang="en-US" sz="2000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时态特征</a:t>
              </a:r>
              <a:endParaRPr lang="zh-CN" altLang="en-US" sz="20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0" name="TextBox 36"/>
            <p:cNvSpPr txBox="1"/>
            <p:nvPr/>
          </p:nvSpPr>
          <p:spPr>
            <a:xfrm>
              <a:off x="2092094" y="1196752"/>
              <a:ext cx="492443" cy="1152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eaVert" wrap="square" rtlCol="0">
              <a:spAutoFit/>
            </a:bodyPr>
            <a:p>
              <a:r>
                <a:rPr lang="zh-CN" altLang="en-US" sz="2000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属性特征</a:t>
              </a:r>
              <a:endParaRPr lang="zh-CN" altLang="en-US" sz="20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>
            <a:xfrm>
              <a:off x="1578670" y="895202"/>
              <a:ext cx="0" cy="32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1974138" y="873981"/>
              <a:ext cx="0" cy="32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2300157" y="864335"/>
              <a:ext cx="0" cy="32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3809661" y="2316006"/>
            <a:ext cx="5239490" cy="1467372"/>
            <a:chOff x="306039" y="3212976"/>
            <a:chExt cx="8561397" cy="2303634"/>
          </a:xfrm>
        </p:grpSpPr>
        <p:pic>
          <p:nvPicPr>
            <p:cNvPr id="52" name="图片 1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876"/>
            <a:stretch>
              <a:fillRect/>
            </a:stretch>
          </p:blipFill>
          <p:spPr bwMode="auto">
            <a:xfrm>
              <a:off x="306039" y="3384597"/>
              <a:ext cx="2174875" cy="21145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图片 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88"/>
            <a:stretch>
              <a:fillRect/>
            </a:stretch>
          </p:blipFill>
          <p:spPr bwMode="auto">
            <a:xfrm>
              <a:off x="2553377" y="3384597"/>
              <a:ext cx="2017713" cy="213201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图片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3212976"/>
              <a:ext cx="4151420" cy="22585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下箭头标注 11"/>
          <p:cNvSpPr/>
          <p:nvPr/>
        </p:nvSpPr>
        <p:spPr>
          <a:xfrm>
            <a:off x="3977640" y="1322070"/>
            <a:ext cx="5062855" cy="957580"/>
          </a:xfrm>
          <a:prstGeom prst="downArrow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几何图形变换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时间序列分析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语义特征抽象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22996" y="4323467"/>
            <a:ext cx="2447032" cy="1963219"/>
          </a:xfrm>
          <a:prstGeom prst="rect">
            <a:avLst/>
          </a:prstGeom>
          <a:noFill/>
          <a:ln w="9525">
            <a:solidFill>
              <a:schemeClr val="bg2">
                <a:lumMod val="1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8954" y="4315261"/>
            <a:ext cx="2362421" cy="1971425"/>
          </a:xfrm>
          <a:prstGeom prst="rect">
            <a:avLst/>
          </a:prstGeom>
          <a:noFill/>
          <a:ln w="9525">
            <a:solidFill>
              <a:schemeClr val="bg2">
                <a:lumMod val="1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/>
          <p:cNvSpPr/>
          <p:nvPr/>
        </p:nvSpPr>
        <p:spPr>
          <a:xfrm>
            <a:off x="3936661" y="2443006"/>
            <a:ext cx="5239490" cy="146737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15"/>
          <p:cNvSpPr/>
          <p:nvPr/>
        </p:nvSpPr>
        <p:spPr>
          <a:xfrm>
            <a:off x="6270290" y="3910344"/>
            <a:ext cx="314002" cy="32668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72307" y="4286554"/>
            <a:ext cx="5268224" cy="208587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26"/>
          <p:cNvSpPr txBox="1"/>
          <p:nvPr/>
        </p:nvSpPr>
        <p:spPr>
          <a:xfrm>
            <a:off x="429457" y="4315216"/>
            <a:ext cx="28816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城市空间交通流场景的地图综合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轨迹线三重尺度变换获得交通流的空间格局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4"/>
          <p:cNvSpPr txBox="1"/>
          <p:nvPr/>
        </p:nvSpPr>
        <p:spPr>
          <a:xfrm>
            <a:off x="549275" y="797560"/>
            <a:ext cx="3332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具象思维之形象化</a:t>
            </a:r>
            <a:endParaRPr lang="zh-CN" altLang="en-US" sz="2800" b="1" dirty="0">
              <a:solidFill>
                <a:srgbClr val="0B1749"/>
              </a:solidFill>
              <a:latin typeface="宋体" panose="02010600030101010101" pitchFamily="2" charset="-122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8" y="930674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4"/>
          <p:cNvSpPr txBox="1"/>
          <p:nvPr/>
        </p:nvSpPr>
        <p:spPr>
          <a:xfrm>
            <a:off x="1905" y="15875"/>
            <a:ext cx="598678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 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具象思维与地理场景仿真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615" y="1377315"/>
            <a:ext cx="8974455" cy="11068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/>
              <a:t>      </a:t>
            </a:r>
            <a:r>
              <a:rPr lang="zh-CN" altLang="en-US" sz="2200" b="1"/>
              <a:t>可视分析中的应用： 地图的图形表达需要寻求象征性、形象化、逼真性的符号与视觉形式</a:t>
            </a:r>
            <a:endParaRPr lang="zh-CN" altLang="en-US" sz="2200" b="1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/>
        </p:nvGraphicFramePr>
        <p:xfrm>
          <a:off x="757417" y="2896278"/>
          <a:ext cx="55394" cy="5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2" imgW="0" imgH="0" progId="CorelDRAW.Graphic.9">
                  <p:embed/>
                </p:oleObj>
              </mc:Choice>
              <mc:Fallback>
                <p:oleObj name="" r:id="rId2" imgW="0" imgH="0" progId="CorelDRAW.Graphic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417" y="2896278"/>
                        <a:ext cx="55394" cy="57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/>
        </p:nvGraphicFramePr>
        <p:xfrm>
          <a:off x="884417" y="3023278"/>
          <a:ext cx="55394" cy="5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4" imgW="0" imgH="0" progId="CorelDRAW.Graphic.9">
                  <p:embed/>
                </p:oleObj>
              </mc:Choice>
              <mc:Fallback>
                <p:oleObj name="" r:id="rId4" imgW="0" imgH="0" progId="CorelDRAW.Graphic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417" y="3023278"/>
                        <a:ext cx="55394" cy="57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94311" y="2697770"/>
          <a:ext cx="4623052" cy="3679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6" imgW="6915150" imgH="5343525" progId="CorelPhotoPaint.Image.9">
                  <p:embed/>
                </p:oleObj>
              </mc:Choice>
              <mc:Fallback>
                <p:oleObj name="" r:id="rId6" imgW="6915150" imgH="5343525" progId="CorelPhotoPaint.Image.9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11" y="2697770"/>
                        <a:ext cx="4623052" cy="3679794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/>
        </p:nvGraphicFramePr>
        <p:xfrm>
          <a:off x="107603" y="2707725"/>
          <a:ext cx="4609760" cy="36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8" imgW="6896100" imgH="5314950" progId="CorelPhotoPaint.Image.9">
                  <p:embed/>
                </p:oleObj>
              </mc:Choice>
              <mc:Fallback>
                <p:oleObj name="" r:id="rId8" imgW="6896100" imgH="5314950" progId="CorelPhotoPaint.Image.9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03" y="2707725"/>
                        <a:ext cx="4609760" cy="3659883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7"/>
          <p:cNvGrpSpPr/>
          <p:nvPr/>
        </p:nvGrpSpPr>
        <p:grpSpPr bwMode="auto">
          <a:xfrm>
            <a:off x="1623551" y="3085925"/>
            <a:ext cx="2730474" cy="2808312"/>
            <a:chOff x="0" y="0"/>
            <a:chExt cx="2521" cy="2128"/>
          </a:xfrm>
        </p:grpSpPr>
        <p:sp>
          <p:nvSpPr>
            <p:cNvPr id="34" name="Freeform 8"/>
            <p:cNvSpPr/>
            <p:nvPr/>
          </p:nvSpPr>
          <p:spPr bwMode="auto">
            <a:xfrm>
              <a:off x="15" y="147"/>
              <a:ext cx="61" cy="71"/>
            </a:xfrm>
            <a:custGeom>
              <a:avLst/>
              <a:gdLst>
                <a:gd name="T0" fmla="*/ 38 w 61"/>
                <a:gd name="T1" fmla="*/ 71 h 71"/>
                <a:gd name="T2" fmla="*/ 61 w 61"/>
                <a:gd name="T3" fmla="*/ 43 h 71"/>
                <a:gd name="T4" fmla="*/ 28 w 61"/>
                <a:gd name="T5" fmla="*/ 0 h 71"/>
                <a:gd name="T6" fmla="*/ 0 w 61"/>
                <a:gd name="T7" fmla="*/ 23 h 71"/>
                <a:gd name="T8" fmla="*/ 33 w 61"/>
                <a:gd name="T9" fmla="*/ 66 h 71"/>
                <a:gd name="T10" fmla="*/ 38 w 61"/>
                <a:gd name="T11" fmla="*/ 71 h 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1"/>
                <a:gd name="T19" fmla="*/ 0 h 71"/>
                <a:gd name="T20" fmla="*/ 61 w 61"/>
                <a:gd name="T21" fmla="*/ 71 h 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1" h="71">
                  <a:moveTo>
                    <a:pt x="38" y="71"/>
                  </a:moveTo>
                  <a:lnTo>
                    <a:pt x="61" y="43"/>
                  </a:lnTo>
                  <a:lnTo>
                    <a:pt x="28" y="0"/>
                  </a:lnTo>
                  <a:lnTo>
                    <a:pt x="0" y="23"/>
                  </a:lnTo>
                  <a:lnTo>
                    <a:pt x="33" y="66"/>
                  </a:lnTo>
                  <a:lnTo>
                    <a:pt x="38" y="71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53" y="185"/>
              <a:ext cx="311" cy="418"/>
            </a:xfrm>
            <a:custGeom>
              <a:avLst/>
              <a:gdLst>
                <a:gd name="T0" fmla="*/ 311 w 311"/>
                <a:gd name="T1" fmla="*/ 408 h 418"/>
                <a:gd name="T2" fmla="*/ 311 w 311"/>
                <a:gd name="T3" fmla="*/ 408 h 418"/>
                <a:gd name="T4" fmla="*/ 296 w 311"/>
                <a:gd name="T5" fmla="*/ 352 h 418"/>
                <a:gd name="T6" fmla="*/ 278 w 311"/>
                <a:gd name="T7" fmla="*/ 304 h 418"/>
                <a:gd name="T8" fmla="*/ 260 w 311"/>
                <a:gd name="T9" fmla="*/ 260 h 418"/>
                <a:gd name="T10" fmla="*/ 242 w 311"/>
                <a:gd name="T11" fmla="*/ 222 h 418"/>
                <a:gd name="T12" fmla="*/ 224 w 311"/>
                <a:gd name="T13" fmla="*/ 189 h 418"/>
                <a:gd name="T14" fmla="*/ 207 w 311"/>
                <a:gd name="T15" fmla="*/ 158 h 418"/>
                <a:gd name="T16" fmla="*/ 186 w 311"/>
                <a:gd name="T17" fmla="*/ 133 h 418"/>
                <a:gd name="T18" fmla="*/ 168 w 311"/>
                <a:gd name="T19" fmla="*/ 110 h 418"/>
                <a:gd name="T20" fmla="*/ 151 w 311"/>
                <a:gd name="T21" fmla="*/ 89 h 418"/>
                <a:gd name="T22" fmla="*/ 130 w 311"/>
                <a:gd name="T23" fmla="*/ 72 h 418"/>
                <a:gd name="T24" fmla="*/ 112 w 311"/>
                <a:gd name="T25" fmla="*/ 56 h 418"/>
                <a:gd name="T26" fmla="*/ 92 w 311"/>
                <a:gd name="T27" fmla="*/ 43 h 418"/>
                <a:gd name="T28" fmla="*/ 56 w 311"/>
                <a:gd name="T29" fmla="*/ 21 h 418"/>
                <a:gd name="T30" fmla="*/ 18 w 311"/>
                <a:gd name="T31" fmla="*/ 0 h 418"/>
                <a:gd name="T32" fmla="*/ 0 w 311"/>
                <a:gd name="T33" fmla="*/ 33 h 418"/>
                <a:gd name="T34" fmla="*/ 38 w 311"/>
                <a:gd name="T35" fmla="*/ 51 h 418"/>
                <a:gd name="T36" fmla="*/ 74 w 311"/>
                <a:gd name="T37" fmla="*/ 74 h 418"/>
                <a:gd name="T38" fmla="*/ 92 w 311"/>
                <a:gd name="T39" fmla="*/ 84 h 418"/>
                <a:gd name="T40" fmla="*/ 107 w 311"/>
                <a:gd name="T41" fmla="*/ 100 h 418"/>
                <a:gd name="T42" fmla="*/ 125 w 311"/>
                <a:gd name="T43" fmla="*/ 115 h 418"/>
                <a:gd name="T44" fmla="*/ 143 w 311"/>
                <a:gd name="T45" fmla="*/ 133 h 418"/>
                <a:gd name="T46" fmla="*/ 158 w 311"/>
                <a:gd name="T47" fmla="*/ 153 h 418"/>
                <a:gd name="T48" fmla="*/ 176 w 311"/>
                <a:gd name="T49" fmla="*/ 179 h 418"/>
                <a:gd name="T50" fmla="*/ 191 w 311"/>
                <a:gd name="T51" fmla="*/ 204 h 418"/>
                <a:gd name="T52" fmla="*/ 209 w 311"/>
                <a:gd name="T53" fmla="*/ 237 h 418"/>
                <a:gd name="T54" fmla="*/ 227 w 311"/>
                <a:gd name="T55" fmla="*/ 276 h 418"/>
                <a:gd name="T56" fmla="*/ 242 w 311"/>
                <a:gd name="T57" fmla="*/ 316 h 418"/>
                <a:gd name="T58" fmla="*/ 260 w 311"/>
                <a:gd name="T59" fmla="*/ 365 h 418"/>
                <a:gd name="T60" fmla="*/ 278 w 311"/>
                <a:gd name="T61" fmla="*/ 418 h 418"/>
                <a:gd name="T62" fmla="*/ 278 w 311"/>
                <a:gd name="T63" fmla="*/ 418 h 418"/>
                <a:gd name="T64" fmla="*/ 311 w 311"/>
                <a:gd name="T65" fmla="*/ 408 h 41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418"/>
                <a:gd name="T101" fmla="*/ 311 w 311"/>
                <a:gd name="T102" fmla="*/ 418 h 41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418">
                  <a:moveTo>
                    <a:pt x="311" y="408"/>
                  </a:moveTo>
                  <a:lnTo>
                    <a:pt x="311" y="408"/>
                  </a:lnTo>
                  <a:lnTo>
                    <a:pt x="296" y="352"/>
                  </a:lnTo>
                  <a:lnTo>
                    <a:pt x="278" y="304"/>
                  </a:lnTo>
                  <a:lnTo>
                    <a:pt x="260" y="260"/>
                  </a:lnTo>
                  <a:lnTo>
                    <a:pt x="242" y="222"/>
                  </a:lnTo>
                  <a:lnTo>
                    <a:pt x="224" y="189"/>
                  </a:lnTo>
                  <a:lnTo>
                    <a:pt x="207" y="158"/>
                  </a:lnTo>
                  <a:lnTo>
                    <a:pt x="186" y="133"/>
                  </a:lnTo>
                  <a:lnTo>
                    <a:pt x="168" y="110"/>
                  </a:lnTo>
                  <a:lnTo>
                    <a:pt x="151" y="89"/>
                  </a:lnTo>
                  <a:lnTo>
                    <a:pt x="130" y="72"/>
                  </a:lnTo>
                  <a:lnTo>
                    <a:pt x="112" y="56"/>
                  </a:lnTo>
                  <a:lnTo>
                    <a:pt x="92" y="43"/>
                  </a:lnTo>
                  <a:lnTo>
                    <a:pt x="56" y="21"/>
                  </a:lnTo>
                  <a:lnTo>
                    <a:pt x="18" y="0"/>
                  </a:lnTo>
                  <a:lnTo>
                    <a:pt x="0" y="33"/>
                  </a:lnTo>
                  <a:lnTo>
                    <a:pt x="38" y="51"/>
                  </a:lnTo>
                  <a:lnTo>
                    <a:pt x="74" y="74"/>
                  </a:lnTo>
                  <a:lnTo>
                    <a:pt x="92" y="84"/>
                  </a:lnTo>
                  <a:lnTo>
                    <a:pt x="107" y="100"/>
                  </a:lnTo>
                  <a:lnTo>
                    <a:pt x="125" y="115"/>
                  </a:lnTo>
                  <a:lnTo>
                    <a:pt x="143" y="133"/>
                  </a:lnTo>
                  <a:lnTo>
                    <a:pt x="158" y="153"/>
                  </a:lnTo>
                  <a:lnTo>
                    <a:pt x="176" y="179"/>
                  </a:lnTo>
                  <a:lnTo>
                    <a:pt x="191" y="204"/>
                  </a:lnTo>
                  <a:lnTo>
                    <a:pt x="209" y="237"/>
                  </a:lnTo>
                  <a:lnTo>
                    <a:pt x="227" y="276"/>
                  </a:lnTo>
                  <a:lnTo>
                    <a:pt x="242" y="316"/>
                  </a:lnTo>
                  <a:lnTo>
                    <a:pt x="260" y="365"/>
                  </a:lnTo>
                  <a:lnTo>
                    <a:pt x="278" y="418"/>
                  </a:lnTo>
                  <a:lnTo>
                    <a:pt x="311" y="408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36" name="Freeform 10"/>
            <p:cNvSpPr/>
            <p:nvPr/>
          </p:nvSpPr>
          <p:spPr bwMode="auto">
            <a:xfrm>
              <a:off x="331" y="593"/>
              <a:ext cx="431" cy="462"/>
            </a:xfrm>
            <a:custGeom>
              <a:avLst/>
              <a:gdLst>
                <a:gd name="T0" fmla="*/ 431 w 431"/>
                <a:gd name="T1" fmla="*/ 426 h 462"/>
                <a:gd name="T2" fmla="*/ 431 w 431"/>
                <a:gd name="T3" fmla="*/ 426 h 462"/>
                <a:gd name="T4" fmla="*/ 362 w 431"/>
                <a:gd name="T5" fmla="*/ 400 h 462"/>
                <a:gd name="T6" fmla="*/ 301 w 431"/>
                <a:gd name="T7" fmla="*/ 372 h 462"/>
                <a:gd name="T8" fmla="*/ 273 w 431"/>
                <a:gd name="T9" fmla="*/ 357 h 462"/>
                <a:gd name="T10" fmla="*/ 245 w 431"/>
                <a:gd name="T11" fmla="*/ 339 h 462"/>
                <a:gd name="T12" fmla="*/ 219 w 431"/>
                <a:gd name="T13" fmla="*/ 321 h 462"/>
                <a:gd name="T14" fmla="*/ 196 w 431"/>
                <a:gd name="T15" fmla="*/ 298 h 462"/>
                <a:gd name="T16" fmla="*/ 171 w 431"/>
                <a:gd name="T17" fmla="*/ 276 h 462"/>
                <a:gd name="T18" fmla="*/ 150 w 431"/>
                <a:gd name="T19" fmla="*/ 247 h 462"/>
                <a:gd name="T20" fmla="*/ 127 w 431"/>
                <a:gd name="T21" fmla="*/ 217 h 462"/>
                <a:gd name="T22" fmla="*/ 107 w 431"/>
                <a:gd name="T23" fmla="*/ 184 h 462"/>
                <a:gd name="T24" fmla="*/ 89 w 431"/>
                <a:gd name="T25" fmla="*/ 145 h 462"/>
                <a:gd name="T26" fmla="*/ 69 w 431"/>
                <a:gd name="T27" fmla="*/ 102 h 462"/>
                <a:gd name="T28" fmla="*/ 51 w 431"/>
                <a:gd name="T29" fmla="*/ 54 h 462"/>
                <a:gd name="T30" fmla="*/ 33 w 431"/>
                <a:gd name="T31" fmla="*/ 0 h 462"/>
                <a:gd name="T32" fmla="*/ 0 w 431"/>
                <a:gd name="T33" fmla="*/ 10 h 462"/>
                <a:gd name="T34" fmla="*/ 18 w 431"/>
                <a:gd name="T35" fmla="*/ 64 h 462"/>
                <a:gd name="T36" fmla="*/ 36 w 431"/>
                <a:gd name="T37" fmla="*/ 115 h 462"/>
                <a:gd name="T38" fmla="*/ 56 w 431"/>
                <a:gd name="T39" fmla="*/ 161 h 462"/>
                <a:gd name="T40" fmla="*/ 77 w 431"/>
                <a:gd name="T41" fmla="*/ 202 h 462"/>
                <a:gd name="T42" fmla="*/ 97 w 431"/>
                <a:gd name="T43" fmla="*/ 237 h 462"/>
                <a:gd name="T44" fmla="*/ 120 w 431"/>
                <a:gd name="T45" fmla="*/ 270 h 462"/>
                <a:gd name="T46" fmla="*/ 145 w 431"/>
                <a:gd name="T47" fmla="*/ 298 h 462"/>
                <a:gd name="T48" fmla="*/ 171 w 431"/>
                <a:gd name="T49" fmla="*/ 327 h 462"/>
                <a:gd name="T50" fmla="*/ 196 w 431"/>
                <a:gd name="T51" fmla="*/ 349 h 462"/>
                <a:gd name="T52" fmla="*/ 224 w 431"/>
                <a:gd name="T53" fmla="*/ 370 h 462"/>
                <a:gd name="T54" fmla="*/ 255 w 431"/>
                <a:gd name="T55" fmla="*/ 388 h 462"/>
                <a:gd name="T56" fmla="*/ 286 w 431"/>
                <a:gd name="T57" fmla="*/ 406 h 462"/>
                <a:gd name="T58" fmla="*/ 349 w 431"/>
                <a:gd name="T59" fmla="*/ 434 h 462"/>
                <a:gd name="T60" fmla="*/ 418 w 431"/>
                <a:gd name="T61" fmla="*/ 462 h 462"/>
                <a:gd name="T62" fmla="*/ 418 w 431"/>
                <a:gd name="T63" fmla="*/ 462 h 462"/>
                <a:gd name="T64" fmla="*/ 431 w 431"/>
                <a:gd name="T65" fmla="*/ 426 h 46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31"/>
                <a:gd name="T100" fmla="*/ 0 h 462"/>
                <a:gd name="T101" fmla="*/ 431 w 431"/>
                <a:gd name="T102" fmla="*/ 462 h 46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31" h="462">
                  <a:moveTo>
                    <a:pt x="431" y="426"/>
                  </a:moveTo>
                  <a:lnTo>
                    <a:pt x="431" y="426"/>
                  </a:lnTo>
                  <a:lnTo>
                    <a:pt x="362" y="400"/>
                  </a:lnTo>
                  <a:lnTo>
                    <a:pt x="301" y="372"/>
                  </a:lnTo>
                  <a:lnTo>
                    <a:pt x="273" y="357"/>
                  </a:lnTo>
                  <a:lnTo>
                    <a:pt x="245" y="339"/>
                  </a:lnTo>
                  <a:lnTo>
                    <a:pt x="219" y="321"/>
                  </a:lnTo>
                  <a:lnTo>
                    <a:pt x="196" y="298"/>
                  </a:lnTo>
                  <a:lnTo>
                    <a:pt x="171" y="276"/>
                  </a:lnTo>
                  <a:lnTo>
                    <a:pt x="150" y="247"/>
                  </a:lnTo>
                  <a:lnTo>
                    <a:pt x="127" y="217"/>
                  </a:lnTo>
                  <a:lnTo>
                    <a:pt x="107" y="184"/>
                  </a:lnTo>
                  <a:lnTo>
                    <a:pt x="89" y="145"/>
                  </a:lnTo>
                  <a:lnTo>
                    <a:pt x="69" y="102"/>
                  </a:lnTo>
                  <a:lnTo>
                    <a:pt x="51" y="54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18" y="64"/>
                  </a:lnTo>
                  <a:lnTo>
                    <a:pt x="36" y="115"/>
                  </a:lnTo>
                  <a:lnTo>
                    <a:pt x="56" y="161"/>
                  </a:lnTo>
                  <a:lnTo>
                    <a:pt x="77" y="202"/>
                  </a:lnTo>
                  <a:lnTo>
                    <a:pt x="97" y="237"/>
                  </a:lnTo>
                  <a:lnTo>
                    <a:pt x="120" y="270"/>
                  </a:lnTo>
                  <a:lnTo>
                    <a:pt x="145" y="298"/>
                  </a:lnTo>
                  <a:lnTo>
                    <a:pt x="171" y="327"/>
                  </a:lnTo>
                  <a:lnTo>
                    <a:pt x="196" y="349"/>
                  </a:lnTo>
                  <a:lnTo>
                    <a:pt x="224" y="370"/>
                  </a:lnTo>
                  <a:lnTo>
                    <a:pt x="255" y="388"/>
                  </a:lnTo>
                  <a:lnTo>
                    <a:pt x="286" y="406"/>
                  </a:lnTo>
                  <a:lnTo>
                    <a:pt x="349" y="434"/>
                  </a:lnTo>
                  <a:lnTo>
                    <a:pt x="418" y="462"/>
                  </a:lnTo>
                  <a:lnTo>
                    <a:pt x="431" y="426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37" name="Freeform 11"/>
            <p:cNvSpPr/>
            <p:nvPr/>
          </p:nvSpPr>
          <p:spPr bwMode="auto">
            <a:xfrm>
              <a:off x="749" y="1019"/>
              <a:ext cx="418" cy="265"/>
            </a:xfrm>
            <a:custGeom>
              <a:avLst/>
              <a:gdLst>
                <a:gd name="T0" fmla="*/ 418 w 418"/>
                <a:gd name="T1" fmla="*/ 247 h 265"/>
                <a:gd name="T2" fmla="*/ 418 w 418"/>
                <a:gd name="T3" fmla="*/ 247 h 265"/>
                <a:gd name="T4" fmla="*/ 400 w 418"/>
                <a:gd name="T5" fmla="*/ 217 h 265"/>
                <a:gd name="T6" fmla="*/ 382 w 418"/>
                <a:gd name="T7" fmla="*/ 191 h 265"/>
                <a:gd name="T8" fmla="*/ 362 w 418"/>
                <a:gd name="T9" fmla="*/ 166 h 265"/>
                <a:gd name="T10" fmla="*/ 342 w 418"/>
                <a:gd name="T11" fmla="*/ 145 h 265"/>
                <a:gd name="T12" fmla="*/ 319 w 418"/>
                <a:gd name="T13" fmla="*/ 127 h 265"/>
                <a:gd name="T14" fmla="*/ 298 w 418"/>
                <a:gd name="T15" fmla="*/ 110 h 265"/>
                <a:gd name="T16" fmla="*/ 273 w 418"/>
                <a:gd name="T17" fmla="*/ 97 h 265"/>
                <a:gd name="T18" fmla="*/ 250 w 418"/>
                <a:gd name="T19" fmla="*/ 84 h 265"/>
                <a:gd name="T20" fmla="*/ 196 w 418"/>
                <a:gd name="T21" fmla="*/ 61 h 265"/>
                <a:gd name="T22" fmla="*/ 140 w 418"/>
                <a:gd name="T23" fmla="*/ 43 h 265"/>
                <a:gd name="T24" fmla="*/ 79 w 418"/>
                <a:gd name="T25" fmla="*/ 23 h 265"/>
                <a:gd name="T26" fmla="*/ 13 w 418"/>
                <a:gd name="T27" fmla="*/ 0 h 265"/>
                <a:gd name="T28" fmla="*/ 0 w 418"/>
                <a:gd name="T29" fmla="*/ 36 h 265"/>
                <a:gd name="T30" fmla="*/ 69 w 418"/>
                <a:gd name="T31" fmla="*/ 59 h 265"/>
                <a:gd name="T32" fmla="*/ 130 w 418"/>
                <a:gd name="T33" fmla="*/ 76 h 265"/>
                <a:gd name="T34" fmla="*/ 186 w 418"/>
                <a:gd name="T35" fmla="*/ 97 h 265"/>
                <a:gd name="T36" fmla="*/ 235 w 418"/>
                <a:gd name="T37" fmla="*/ 117 h 265"/>
                <a:gd name="T38" fmla="*/ 255 w 418"/>
                <a:gd name="T39" fmla="*/ 127 h 265"/>
                <a:gd name="T40" fmla="*/ 278 w 418"/>
                <a:gd name="T41" fmla="*/ 140 h 265"/>
                <a:gd name="T42" fmla="*/ 298 w 418"/>
                <a:gd name="T43" fmla="*/ 156 h 265"/>
                <a:gd name="T44" fmla="*/ 316 w 418"/>
                <a:gd name="T45" fmla="*/ 171 h 265"/>
                <a:gd name="T46" fmla="*/ 334 w 418"/>
                <a:gd name="T47" fmla="*/ 191 h 265"/>
                <a:gd name="T48" fmla="*/ 352 w 418"/>
                <a:gd name="T49" fmla="*/ 212 h 265"/>
                <a:gd name="T50" fmla="*/ 370 w 418"/>
                <a:gd name="T51" fmla="*/ 237 h 265"/>
                <a:gd name="T52" fmla="*/ 388 w 418"/>
                <a:gd name="T53" fmla="*/ 265 h 265"/>
                <a:gd name="T54" fmla="*/ 388 w 418"/>
                <a:gd name="T55" fmla="*/ 265 h 265"/>
                <a:gd name="T56" fmla="*/ 418 w 418"/>
                <a:gd name="T57" fmla="*/ 247 h 26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18"/>
                <a:gd name="T88" fmla="*/ 0 h 265"/>
                <a:gd name="T89" fmla="*/ 418 w 418"/>
                <a:gd name="T90" fmla="*/ 265 h 26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18" h="265">
                  <a:moveTo>
                    <a:pt x="418" y="247"/>
                  </a:moveTo>
                  <a:lnTo>
                    <a:pt x="418" y="247"/>
                  </a:lnTo>
                  <a:lnTo>
                    <a:pt x="400" y="217"/>
                  </a:lnTo>
                  <a:lnTo>
                    <a:pt x="382" y="191"/>
                  </a:lnTo>
                  <a:lnTo>
                    <a:pt x="362" y="166"/>
                  </a:lnTo>
                  <a:lnTo>
                    <a:pt x="342" y="145"/>
                  </a:lnTo>
                  <a:lnTo>
                    <a:pt x="319" y="127"/>
                  </a:lnTo>
                  <a:lnTo>
                    <a:pt x="298" y="110"/>
                  </a:lnTo>
                  <a:lnTo>
                    <a:pt x="273" y="97"/>
                  </a:lnTo>
                  <a:lnTo>
                    <a:pt x="250" y="84"/>
                  </a:lnTo>
                  <a:lnTo>
                    <a:pt x="196" y="61"/>
                  </a:lnTo>
                  <a:lnTo>
                    <a:pt x="140" y="43"/>
                  </a:lnTo>
                  <a:lnTo>
                    <a:pt x="79" y="23"/>
                  </a:lnTo>
                  <a:lnTo>
                    <a:pt x="13" y="0"/>
                  </a:lnTo>
                  <a:lnTo>
                    <a:pt x="0" y="36"/>
                  </a:lnTo>
                  <a:lnTo>
                    <a:pt x="69" y="59"/>
                  </a:lnTo>
                  <a:lnTo>
                    <a:pt x="130" y="76"/>
                  </a:lnTo>
                  <a:lnTo>
                    <a:pt x="186" y="97"/>
                  </a:lnTo>
                  <a:lnTo>
                    <a:pt x="235" y="117"/>
                  </a:lnTo>
                  <a:lnTo>
                    <a:pt x="255" y="127"/>
                  </a:lnTo>
                  <a:lnTo>
                    <a:pt x="278" y="140"/>
                  </a:lnTo>
                  <a:lnTo>
                    <a:pt x="298" y="156"/>
                  </a:lnTo>
                  <a:lnTo>
                    <a:pt x="316" y="171"/>
                  </a:lnTo>
                  <a:lnTo>
                    <a:pt x="334" y="191"/>
                  </a:lnTo>
                  <a:lnTo>
                    <a:pt x="352" y="212"/>
                  </a:lnTo>
                  <a:lnTo>
                    <a:pt x="370" y="237"/>
                  </a:lnTo>
                  <a:lnTo>
                    <a:pt x="388" y="265"/>
                  </a:lnTo>
                  <a:lnTo>
                    <a:pt x="418" y="247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38" name="Freeform 12"/>
            <p:cNvSpPr/>
            <p:nvPr/>
          </p:nvSpPr>
          <p:spPr bwMode="auto">
            <a:xfrm>
              <a:off x="1137" y="1266"/>
              <a:ext cx="124" cy="623"/>
            </a:xfrm>
            <a:custGeom>
              <a:avLst/>
              <a:gdLst>
                <a:gd name="T0" fmla="*/ 40 w 124"/>
                <a:gd name="T1" fmla="*/ 623 h 623"/>
                <a:gd name="T2" fmla="*/ 40 w 124"/>
                <a:gd name="T3" fmla="*/ 623 h 623"/>
                <a:gd name="T4" fmla="*/ 53 w 124"/>
                <a:gd name="T5" fmla="*/ 607 h 623"/>
                <a:gd name="T6" fmla="*/ 66 w 124"/>
                <a:gd name="T7" fmla="*/ 594 h 623"/>
                <a:gd name="T8" fmla="*/ 76 w 124"/>
                <a:gd name="T9" fmla="*/ 579 h 623"/>
                <a:gd name="T10" fmla="*/ 86 w 124"/>
                <a:gd name="T11" fmla="*/ 561 h 623"/>
                <a:gd name="T12" fmla="*/ 102 w 124"/>
                <a:gd name="T13" fmla="*/ 528 h 623"/>
                <a:gd name="T14" fmla="*/ 112 w 124"/>
                <a:gd name="T15" fmla="*/ 490 h 623"/>
                <a:gd name="T16" fmla="*/ 119 w 124"/>
                <a:gd name="T17" fmla="*/ 452 h 623"/>
                <a:gd name="T18" fmla="*/ 124 w 124"/>
                <a:gd name="T19" fmla="*/ 411 h 623"/>
                <a:gd name="T20" fmla="*/ 124 w 124"/>
                <a:gd name="T21" fmla="*/ 368 h 623"/>
                <a:gd name="T22" fmla="*/ 122 w 124"/>
                <a:gd name="T23" fmla="*/ 324 h 623"/>
                <a:gd name="T24" fmla="*/ 117 w 124"/>
                <a:gd name="T25" fmla="*/ 281 h 623"/>
                <a:gd name="T26" fmla="*/ 112 w 124"/>
                <a:gd name="T27" fmla="*/ 237 h 623"/>
                <a:gd name="T28" fmla="*/ 102 w 124"/>
                <a:gd name="T29" fmla="*/ 194 h 623"/>
                <a:gd name="T30" fmla="*/ 91 w 124"/>
                <a:gd name="T31" fmla="*/ 151 h 623"/>
                <a:gd name="T32" fmla="*/ 79 w 124"/>
                <a:gd name="T33" fmla="*/ 110 h 623"/>
                <a:gd name="T34" fmla="*/ 63 w 124"/>
                <a:gd name="T35" fmla="*/ 72 h 623"/>
                <a:gd name="T36" fmla="*/ 48 w 124"/>
                <a:gd name="T37" fmla="*/ 36 h 623"/>
                <a:gd name="T38" fmla="*/ 30 w 124"/>
                <a:gd name="T39" fmla="*/ 0 h 623"/>
                <a:gd name="T40" fmla="*/ 0 w 124"/>
                <a:gd name="T41" fmla="*/ 18 h 623"/>
                <a:gd name="T42" fmla="*/ 15 w 124"/>
                <a:gd name="T43" fmla="*/ 51 h 623"/>
                <a:gd name="T44" fmla="*/ 30 w 124"/>
                <a:gd name="T45" fmla="*/ 84 h 623"/>
                <a:gd name="T46" fmla="*/ 43 w 124"/>
                <a:gd name="T47" fmla="*/ 123 h 623"/>
                <a:gd name="T48" fmla="*/ 56 w 124"/>
                <a:gd name="T49" fmla="*/ 161 h 623"/>
                <a:gd name="T50" fmla="*/ 66 w 124"/>
                <a:gd name="T51" fmla="*/ 202 h 623"/>
                <a:gd name="T52" fmla="*/ 76 w 124"/>
                <a:gd name="T53" fmla="*/ 245 h 623"/>
                <a:gd name="T54" fmla="*/ 81 w 124"/>
                <a:gd name="T55" fmla="*/ 286 h 623"/>
                <a:gd name="T56" fmla="*/ 86 w 124"/>
                <a:gd name="T57" fmla="*/ 327 h 623"/>
                <a:gd name="T58" fmla="*/ 89 w 124"/>
                <a:gd name="T59" fmla="*/ 368 h 623"/>
                <a:gd name="T60" fmla="*/ 89 w 124"/>
                <a:gd name="T61" fmla="*/ 408 h 623"/>
                <a:gd name="T62" fmla="*/ 84 w 124"/>
                <a:gd name="T63" fmla="*/ 447 h 623"/>
                <a:gd name="T64" fmla="*/ 76 w 124"/>
                <a:gd name="T65" fmla="*/ 482 h 623"/>
                <a:gd name="T66" fmla="*/ 66 w 124"/>
                <a:gd name="T67" fmla="*/ 515 h 623"/>
                <a:gd name="T68" fmla="*/ 53 w 124"/>
                <a:gd name="T69" fmla="*/ 546 h 623"/>
                <a:gd name="T70" fmla="*/ 45 w 124"/>
                <a:gd name="T71" fmla="*/ 559 h 623"/>
                <a:gd name="T72" fmla="*/ 35 w 124"/>
                <a:gd name="T73" fmla="*/ 572 h 623"/>
                <a:gd name="T74" fmla="*/ 28 w 124"/>
                <a:gd name="T75" fmla="*/ 584 h 623"/>
                <a:gd name="T76" fmla="*/ 17 w 124"/>
                <a:gd name="T77" fmla="*/ 594 h 623"/>
                <a:gd name="T78" fmla="*/ 17 w 124"/>
                <a:gd name="T79" fmla="*/ 594 h 623"/>
                <a:gd name="T80" fmla="*/ 40 w 124"/>
                <a:gd name="T81" fmla="*/ 623 h 62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4"/>
                <a:gd name="T124" fmla="*/ 0 h 623"/>
                <a:gd name="T125" fmla="*/ 124 w 124"/>
                <a:gd name="T126" fmla="*/ 623 h 62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4" h="623">
                  <a:moveTo>
                    <a:pt x="40" y="623"/>
                  </a:moveTo>
                  <a:lnTo>
                    <a:pt x="40" y="623"/>
                  </a:lnTo>
                  <a:lnTo>
                    <a:pt x="53" y="607"/>
                  </a:lnTo>
                  <a:lnTo>
                    <a:pt x="66" y="594"/>
                  </a:lnTo>
                  <a:lnTo>
                    <a:pt x="76" y="579"/>
                  </a:lnTo>
                  <a:lnTo>
                    <a:pt x="86" y="561"/>
                  </a:lnTo>
                  <a:lnTo>
                    <a:pt x="102" y="528"/>
                  </a:lnTo>
                  <a:lnTo>
                    <a:pt x="112" y="490"/>
                  </a:lnTo>
                  <a:lnTo>
                    <a:pt x="119" y="452"/>
                  </a:lnTo>
                  <a:lnTo>
                    <a:pt x="124" y="411"/>
                  </a:lnTo>
                  <a:lnTo>
                    <a:pt x="124" y="368"/>
                  </a:lnTo>
                  <a:lnTo>
                    <a:pt x="122" y="324"/>
                  </a:lnTo>
                  <a:lnTo>
                    <a:pt x="117" y="281"/>
                  </a:lnTo>
                  <a:lnTo>
                    <a:pt x="112" y="237"/>
                  </a:lnTo>
                  <a:lnTo>
                    <a:pt x="102" y="194"/>
                  </a:lnTo>
                  <a:lnTo>
                    <a:pt x="91" y="151"/>
                  </a:lnTo>
                  <a:lnTo>
                    <a:pt x="79" y="110"/>
                  </a:lnTo>
                  <a:lnTo>
                    <a:pt x="63" y="72"/>
                  </a:lnTo>
                  <a:lnTo>
                    <a:pt x="48" y="36"/>
                  </a:lnTo>
                  <a:lnTo>
                    <a:pt x="30" y="0"/>
                  </a:lnTo>
                  <a:lnTo>
                    <a:pt x="0" y="18"/>
                  </a:lnTo>
                  <a:lnTo>
                    <a:pt x="15" y="51"/>
                  </a:lnTo>
                  <a:lnTo>
                    <a:pt x="30" y="84"/>
                  </a:lnTo>
                  <a:lnTo>
                    <a:pt x="43" y="123"/>
                  </a:lnTo>
                  <a:lnTo>
                    <a:pt x="56" y="161"/>
                  </a:lnTo>
                  <a:lnTo>
                    <a:pt x="66" y="202"/>
                  </a:lnTo>
                  <a:lnTo>
                    <a:pt x="76" y="245"/>
                  </a:lnTo>
                  <a:lnTo>
                    <a:pt x="81" y="286"/>
                  </a:lnTo>
                  <a:lnTo>
                    <a:pt x="86" y="327"/>
                  </a:lnTo>
                  <a:lnTo>
                    <a:pt x="89" y="368"/>
                  </a:lnTo>
                  <a:lnTo>
                    <a:pt x="89" y="408"/>
                  </a:lnTo>
                  <a:lnTo>
                    <a:pt x="84" y="447"/>
                  </a:lnTo>
                  <a:lnTo>
                    <a:pt x="76" y="482"/>
                  </a:lnTo>
                  <a:lnTo>
                    <a:pt x="66" y="515"/>
                  </a:lnTo>
                  <a:lnTo>
                    <a:pt x="53" y="546"/>
                  </a:lnTo>
                  <a:lnTo>
                    <a:pt x="45" y="559"/>
                  </a:lnTo>
                  <a:lnTo>
                    <a:pt x="35" y="572"/>
                  </a:lnTo>
                  <a:lnTo>
                    <a:pt x="28" y="584"/>
                  </a:lnTo>
                  <a:lnTo>
                    <a:pt x="17" y="594"/>
                  </a:lnTo>
                  <a:lnTo>
                    <a:pt x="40" y="623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1017" y="1860"/>
              <a:ext cx="229" cy="266"/>
            </a:xfrm>
            <a:custGeom>
              <a:avLst/>
              <a:gdLst>
                <a:gd name="T0" fmla="*/ 229 w 229"/>
                <a:gd name="T1" fmla="*/ 230 h 266"/>
                <a:gd name="T2" fmla="*/ 229 w 229"/>
                <a:gd name="T3" fmla="*/ 230 h 266"/>
                <a:gd name="T4" fmla="*/ 173 w 229"/>
                <a:gd name="T5" fmla="*/ 230 h 266"/>
                <a:gd name="T6" fmla="*/ 130 w 229"/>
                <a:gd name="T7" fmla="*/ 227 h 266"/>
                <a:gd name="T8" fmla="*/ 94 w 229"/>
                <a:gd name="T9" fmla="*/ 222 h 266"/>
                <a:gd name="T10" fmla="*/ 66 w 229"/>
                <a:gd name="T11" fmla="*/ 215 h 266"/>
                <a:gd name="T12" fmla="*/ 58 w 229"/>
                <a:gd name="T13" fmla="*/ 210 h 266"/>
                <a:gd name="T14" fmla="*/ 51 w 229"/>
                <a:gd name="T15" fmla="*/ 207 h 266"/>
                <a:gd name="T16" fmla="*/ 46 w 229"/>
                <a:gd name="T17" fmla="*/ 202 h 266"/>
                <a:gd name="T18" fmla="*/ 41 w 229"/>
                <a:gd name="T19" fmla="*/ 197 h 266"/>
                <a:gd name="T20" fmla="*/ 38 w 229"/>
                <a:gd name="T21" fmla="*/ 194 h 266"/>
                <a:gd name="T22" fmla="*/ 38 w 229"/>
                <a:gd name="T23" fmla="*/ 189 h 266"/>
                <a:gd name="T24" fmla="*/ 35 w 229"/>
                <a:gd name="T25" fmla="*/ 187 h 266"/>
                <a:gd name="T26" fmla="*/ 35 w 229"/>
                <a:gd name="T27" fmla="*/ 182 h 266"/>
                <a:gd name="T28" fmla="*/ 41 w 229"/>
                <a:gd name="T29" fmla="*/ 169 h 266"/>
                <a:gd name="T30" fmla="*/ 46 w 229"/>
                <a:gd name="T31" fmla="*/ 153 h 266"/>
                <a:gd name="T32" fmla="*/ 58 w 229"/>
                <a:gd name="T33" fmla="*/ 136 h 266"/>
                <a:gd name="T34" fmla="*/ 74 w 229"/>
                <a:gd name="T35" fmla="*/ 115 h 266"/>
                <a:gd name="T36" fmla="*/ 114 w 229"/>
                <a:gd name="T37" fmla="*/ 72 h 266"/>
                <a:gd name="T38" fmla="*/ 160 w 229"/>
                <a:gd name="T39" fmla="*/ 29 h 266"/>
                <a:gd name="T40" fmla="*/ 137 w 229"/>
                <a:gd name="T41" fmla="*/ 0 h 266"/>
                <a:gd name="T42" fmla="*/ 89 w 229"/>
                <a:gd name="T43" fmla="*/ 46 h 266"/>
                <a:gd name="T44" fmla="*/ 46 w 229"/>
                <a:gd name="T45" fmla="*/ 92 h 266"/>
                <a:gd name="T46" fmla="*/ 30 w 229"/>
                <a:gd name="T47" fmla="*/ 113 h 266"/>
                <a:gd name="T48" fmla="*/ 15 w 229"/>
                <a:gd name="T49" fmla="*/ 136 h 266"/>
                <a:gd name="T50" fmla="*/ 5 w 229"/>
                <a:gd name="T51" fmla="*/ 156 h 266"/>
                <a:gd name="T52" fmla="*/ 0 w 229"/>
                <a:gd name="T53" fmla="*/ 176 h 266"/>
                <a:gd name="T54" fmla="*/ 0 w 229"/>
                <a:gd name="T55" fmla="*/ 189 h 266"/>
                <a:gd name="T56" fmla="*/ 2 w 229"/>
                <a:gd name="T57" fmla="*/ 199 h 266"/>
                <a:gd name="T58" fmla="*/ 7 w 229"/>
                <a:gd name="T59" fmla="*/ 210 h 266"/>
                <a:gd name="T60" fmla="*/ 12 w 229"/>
                <a:gd name="T61" fmla="*/ 220 h 266"/>
                <a:gd name="T62" fmla="*/ 20 w 229"/>
                <a:gd name="T63" fmla="*/ 227 h 266"/>
                <a:gd name="T64" fmla="*/ 30 w 229"/>
                <a:gd name="T65" fmla="*/ 235 h 266"/>
                <a:gd name="T66" fmla="*/ 43 w 229"/>
                <a:gd name="T67" fmla="*/ 243 h 266"/>
                <a:gd name="T68" fmla="*/ 56 w 229"/>
                <a:gd name="T69" fmla="*/ 248 h 266"/>
                <a:gd name="T70" fmla="*/ 86 w 229"/>
                <a:gd name="T71" fmla="*/ 255 h 266"/>
                <a:gd name="T72" fmla="*/ 125 w 229"/>
                <a:gd name="T73" fmla="*/ 263 h 266"/>
                <a:gd name="T74" fmla="*/ 173 w 229"/>
                <a:gd name="T75" fmla="*/ 266 h 266"/>
                <a:gd name="T76" fmla="*/ 229 w 229"/>
                <a:gd name="T77" fmla="*/ 266 h 266"/>
                <a:gd name="T78" fmla="*/ 229 w 229"/>
                <a:gd name="T79" fmla="*/ 266 h 266"/>
                <a:gd name="T80" fmla="*/ 229 w 229"/>
                <a:gd name="T81" fmla="*/ 230 h 26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9"/>
                <a:gd name="T124" fmla="*/ 0 h 266"/>
                <a:gd name="T125" fmla="*/ 229 w 229"/>
                <a:gd name="T126" fmla="*/ 266 h 26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9" h="266">
                  <a:moveTo>
                    <a:pt x="229" y="230"/>
                  </a:moveTo>
                  <a:lnTo>
                    <a:pt x="229" y="230"/>
                  </a:lnTo>
                  <a:lnTo>
                    <a:pt x="173" y="230"/>
                  </a:lnTo>
                  <a:lnTo>
                    <a:pt x="130" y="227"/>
                  </a:lnTo>
                  <a:lnTo>
                    <a:pt x="94" y="222"/>
                  </a:lnTo>
                  <a:lnTo>
                    <a:pt x="66" y="215"/>
                  </a:lnTo>
                  <a:lnTo>
                    <a:pt x="58" y="210"/>
                  </a:lnTo>
                  <a:lnTo>
                    <a:pt x="51" y="207"/>
                  </a:lnTo>
                  <a:lnTo>
                    <a:pt x="46" y="202"/>
                  </a:lnTo>
                  <a:lnTo>
                    <a:pt x="41" y="197"/>
                  </a:lnTo>
                  <a:lnTo>
                    <a:pt x="38" y="194"/>
                  </a:lnTo>
                  <a:lnTo>
                    <a:pt x="38" y="189"/>
                  </a:lnTo>
                  <a:lnTo>
                    <a:pt x="35" y="187"/>
                  </a:lnTo>
                  <a:lnTo>
                    <a:pt x="35" y="182"/>
                  </a:lnTo>
                  <a:lnTo>
                    <a:pt x="41" y="169"/>
                  </a:lnTo>
                  <a:lnTo>
                    <a:pt x="46" y="153"/>
                  </a:lnTo>
                  <a:lnTo>
                    <a:pt x="58" y="136"/>
                  </a:lnTo>
                  <a:lnTo>
                    <a:pt x="74" y="115"/>
                  </a:lnTo>
                  <a:lnTo>
                    <a:pt x="114" y="72"/>
                  </a:lnTo>
                  <a:lnTo>
                    <a:pt x="160" y="29"/>
                  </a:lnTo>
                  <a:lnTo>
                    <a:pt x="137" y="0"/>
                  </a:lnTo>
                  <a:lnTo>
                    <a:pt x="89" y="46"/>
                  </a:lnTo>
                  <a:lnTo>
                    <a:pt x="46" y="92"/>
                  </a:lnTo>
                  <a:lnTo>
                    <a:pt x="30" y="113"/>
                  </a:lnTo>
                  <a:lnTo>
                    <a:pt x="15" y="136"/>
                  </a:lnTo>
                  <a:lnTo>
                    <a:pt x="5" y="156"/>
                  </a:lnTo>
                  <a:lnTo>
                    <a:pt x="0" y="176"/>
                  </a:lnTo>
                  <a:lnTo>
                    <a:pt x="0" y="189"/>
                  </a:lnTo>
                  <a:lnTo>
                    <a:pt x="2" y="199"/>
                  </a:lnTo>
                  <a:lnTo>
                    <a:pt x="7" y="210"/>
                  </a:lnTo>
                  <a:lnTo>
                    <a:pt x="12" y="220"/>
                  </a:lnTo>
                  <a:lnTo>
                    <a:pt x="20" y="227"/>
                  </a:lnTo>
                  <a:lnTo>
                    <a:pt x="30" y="235"/>
                  </a:lnTo>
                  <a:lnTo>
                    <a:pt x="43" y="243"/>
                  </a:lnTo>
                  <a:lnTo>
                    <a:pt x="56" y="248"/>
                  </a:lnTo>
                  <a:lnTo>
                    <a:pt x="86" y="255"/>
                  </a:lnTo>
                  <a:lnTo>
                    <a:pt x="125" y="263"/>
                  </a:lnTo>
                  <a:lnTo>
                    <a:pt x="173" y="266"/>
                  </a:lnTo>
                  <a:lnTo>
                    <a:pt x="229" y="266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0" name="Freeform 14"/>
            <p:cNvSpPr/>
            <p:nvPr/>
          </p:nvSpPr>
          <p:spPr bwMode="auto">
            <a:xfrm>
              <a:off x="1246" y="2029"/>
              <a:ext cx="806" cy="99"/>
            </a:xfrm>
            <a:custGeom>
              <a:avLst/>
              <a:gdLst>
                <a:gd name="T0" fmla="*/ 773 w 806"/>
                <a:gd name="T1" fmla="*/ 0 h 99"/>
                <a:gd name="T2" fmla="*/ 773 w 806"/>
                <a:gd name="T3" fmla="*/ 0 h 99"/>
                <a:gd name="T4" fmla="*/ 767 w 806"/>
                <a:gd name="T5" fmla="*/ 5 h 99"/>
                <a:gd name="T6" fmla="*/ 762 w 806"/>
                <a:gd name="T7" fmla="*/ 13 h 99"/>
                <a:gd name="T8" fmla="*/ 757 w 806"/>
                <a:gd name="T9" fmla="*/ 18 h 99"/>
                <a:gd name="T10" fmla="*/ 747 w 806"/>
                <a:gd name="T11" fmla="*/ 23 h 99"/>
                <a:gd name="T12" fmla="*/ 722 w 806"/>
                <a:gd name="T13" fmla="*/ 35 h 99"/>
                <a:gd name="T14" fmla="*/ 688 w 806"/>
                <a:gd name="T15" fmla="*/ 46 h 99"/>
                <a:gd name="T16" fmla="*/ 650 w 806"/>
                <a:gd name="T17" fmla="*/ 53 h 99"/>
                <a:gd name="T18" fmla="*/ 604 w 806"/>
                <a:gd name="T19" fmla="*/ 58 h 99"/>
                <a:gd name="T20" fmla="*/ 553 w 806"/>
                <a:gd name="T21" fmla="*/ 61 h 99"/>
                <a:gd name="T22" fmla="*/ 500 w 806"/>
                <a:gd name="T23" fmla="*/ 64 h 99"/>
                <a:gd name="T24" fmla="*/ 380 w 806"/>
                <a:gd name="T25" fmla="*/ 64 h 99"/>
                <a:gd name="T26" fmla="*/ 253 w 806"/>
                <a:gd name="T27" fmla="*/ 64 h 99"/>
                <a:gd name="T28" fmla="*/ 125 w 806"/>
                <a:gd name="T29" fmla="*/ 61 h 99"/>
                <a:gd name="T30" fmla="*/ 0 w 806"/>
                <a:gd name="T31" fmla="*/ 61 h 99"/>
                <a:gd name="T32" fmla="*/ 0 w 806"/>
                <a:gd name="T33" fmla="*/ 97 h 99"/>
                <a:gd name="T34" fmla="*/ 125 w 806"/>
                <a:gd name="T35" fmla="*/ 97 h 99"/>
                <a:gd name="T36" fmla="*/ 253 w 806"/>
                <a:gd name="T37" fmla="*/ 99 h 99"/>
                <a:gd name="T38" fmla="*/ 380 w 806"/>
                <a:gd name="T39" fmla="*/ 99 h 99"/>
                <a:gd name="T40" fmla="*/ 500 w 806"/>
                <a:gd name="T41" fmla="*/ 99 h 99"/>
                <a:gd name="T42" fmla="*/ 556 w 806"/>
                <a:gd name="T43" fmla="*/ 97 h 99"/>
                <a:gd name="T44" fmla="*/ 607 w 806"/>
                <a:gd name="T45" fmla="*/ 94 h 99"/>
                <a:gd name="T46" fmla="*/ 655 w 806"/>
                <a:gd name="T47" fmla="*/ 89 h 99"/>
                <a:gd name="T48" fmla="*/ 699 w 806"/>
                <a:gd name="T49" fmla="*/ 81 h 99"/>
                <a:gd name="T50" fmla="*/ 734 w 806"/>
                <a:gd name="T51" fmla="*/ 69 h 99"/>
                <a:gd name="T52" fmla="*/ 765 w 806"/>
                <a:gd name="T53" fmla="*/ 56 h 99"/>
                <a:gd name="T54" fmla="*/ 778 w 806"/>
                <a:gd name="T55" fmla="*/ 46 h 99"/>
                <a:gd name="T56" fmla="*/ 790 w 806"/>
                <a:gd name="T57" fmla="*/ 35 h 99"/>
                <a:gd name="T58" fmla="*/ 798 w 806"/>
                <a:gd name="T59" fmla="*/ 25 h 99"/>
                <a:gd name="T60" fmla="*/ 806 w 806"/>
                <a:gd name="T61" fmla="*/ 10 h 99"/>
                <a:gd name="T62" fmla="*/ 806 w 806"/>
                <a:gd name="T63" fmla="*/ 10 h 99"/>
                <a:gd name="T64" fmla="*/ 773 w 806"/>
                <a:gd name="T65" fmla="*/ 0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06"/>
                <a:gd name="T100" fmla="*/ 0 h 99"/>
                <a:gd name="T101" fmla="*/ 806 w 806"/>
                <a:gd name="T102" fmla="*/ 99 h 9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06" h="99">
                  <a:moveTo>
                    <a:pt x="773" y="0"/>
                  </a:moveTo>
                  <a:lnTo>
                    <a:pt x="773" y="0"/>
                  </a:lnTo>
                  <a:lnTo>
                    <a:pt x="767" y="5"/>
                  </a:lnTo>
                  <a:lnTo>
                    <a:pt x="762" y="13"/>
                  </a:lnTo>
                  <a:lnTo>
                    <a:pt x="757" y="18"/>
                  </a:lnTo>
                  <a:lnTo>
                    <a:pt x="747" y="23"/>
                  </a:lnTo>
                  <a:lnTo>
                    <a:pt x="722" y="35"/>
                  </a:lnTo>
                  <a:lnTo>
                    <a:pt x="688" y="46"/>
                  </a:lnTo>
                  <a:lnTo>
                    <a:pt x="650" y="53"/>
                  </a:lnTo>
                  <a:lnTo>
                    <a:pt x="604" y="58"/>
                  </a:lnTo>
                  <a:lnTo>
                    <a:pt x="553" y="61"/>
                  </a:lnTo>
                  <a:lnTo>
                    <a:pt x="500" y="64"/>
                  </a:lnTo>
                  <a:lnTo>
                    <a:pt x="380" y="64"/>
                  </a:lnTo>
                  <a:lnTo>
                    <a:pt x="253" y="64"/>
                  </a:lnTo>
                  <a:lnTo>
                    <a:pt x="125" y="61"/>
                  </a:lnTo>
                  <a:lnTo>
                    <a:pt x="0" y="61"/>
                  </a:lnTo>
                  <a:lnTo>
                    <a:pt x="0" y="97"/>
                  </a:lnTo>
                  <a:lnTo>
                    <a:pt x="125" y="97"/>
                  </a:lnTo>
                  <a:lnTo>
                    <a:pt x="253" y="99"/>
                  </a:lnTo>
                  <a:lnTo>
                    <a:pt x="380" y="99"/>
                  </a:lnTo>
                  <a:lnTo>
                    <a:pt x="500" y="99"/>
                  </a:lnTo>
                  <a:lnTo>
                    <a:pt x="556" y="97"/>
                  </a:lnTo>
                  <a:lnTo>
                    <a:pt x="607" y="94"/>
                  </a:lnTo>
                  <a:lnTo>
                    <a:pt x="655" y="89"/>
                  </a:lnTo>
                  <a:lnTo>
                    <a:pt x="699" y="81"/>
                  </a:lnTo>
                  <a:lnTo>
                    <a:pt x="734" y="69"/>
                  </a:lnTo>
                  <a:lnTo>
                    <a:pt x="765" y="56"/>
                  </a:lnTo>
                  <a:lnTo>
                    <a:pt x="778" y="46"/>
                  </a:lnTo>
                  <a:lnTo>
                    <a:pt x="790" y="35"/>
                  </a:lnTo>
                  <a:lnTo>
                    <a:pt x="798" y="25"/>
                  </a:lnTo>
                  <a:lnTo>
                    <a:pt x="806" y="10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1" name="Freeform 15"/>
            <p:cNvSpPr/>
            <p:nvPr/>
          </p:nvSpPr>
          <p:spPr bwMode="auto">
            <a:xfrm>
              <a:off x="1868" y="1820"/>
              <a:ext cx="194" cy="219"/>
            </a:xfrm>
            <a:custGeom>
              <a:avLst/>
              <a:gdLst>
                <a:gd name="T0" fmla="*/ 0 w 194"/>
                <a:gd name="T1" fmla="*/ 33 h 219"/>
                <a:gd name="T2" fmla="*/ 0 w 194"/>
                <a:gd name="T3" fmla="*/ 33 h 219"/>
                <a:gd name="T4" fmla="*/ 43 w 194"/>
                <a:gd name="T5" fmla="*/ 53 h 219"/>
                <a:gd name="T6" fmla="*/ 82 w 194"/>
                <a:gd name="T7" fmla="*/ 71 h 219"/>
                <a:gd name="T8" fmla="*/ 97 w 194"/>
                <a:gd name="T9" fmla="*/ 79 h 219"/>
                <a:gd name="T10" fmla="*/ 112 w 194"/>
                <a:gd name="T11" fmla="*/ 89 h 219"/>
                <a:gd name="T12" fmla="*/ 125 w 194"/>
                <a:gd name="T13" fmla="*/ 97 h 219"/>
                <a:gd name="T14" fmla="*/ 135 w 194"/>
                <a:gd name="T15" fmla="*/ 107 h 219"/>
                <a:gd name="T16" fmla="*/ 143 w 194"/>
                <a:gd name="T17" fmla="*/ 114 h 219"/>
                <a:gd name="T18" fmla="*/ 151 w 194"/>
                <a:gd name="T19" fmla="*/ 125 h 219"/>
                <a:gd name="T20" fmla="*/ 156 w 194"/>
                <a:gd name="T21" fmla="*/ 135 h 219"/>
                <a:gd name="T22" fmla="*/ 158 w 194"/>
                <a:gd name="T23" fmla="*/ 148 h 219"/>
                <a:gd name="T24" fmla="*/ 158 w 194"/>
                <a:gd name="T25" fmla="*/ 160 h 219"/>
                <a:gd name="T26" fmla="*/ 158 w 194"/>
                <a:gd name="T27" fmla="*/ 173 h 219"/>
                <a:gd name="T28" fmla="*/ 156 w 194"/>
                <a:gd name="T29" fmla="*/ 188 h 219"/>
                <a:gd name="T30" fmla="*/ 151 w 194"/>
                <a:gd name="T31" fmla="*/ 209 h 219"/>
                <a:gd name="T32" fmla="*/ 184 w 194"/>
                <a:gd name="T33" fmla="*/ 219 h 219"/>
                <a:gd name="T34" fmla="*/ 191 w 194"/>
                <a:gd name="T35" fmla="*/ 199 h 219"/>
                <a:gd name="T36" fmla="*/ 194 w 194"/>
                <a:gd name="T37" fmla="*/ 178 h 219"/>
                <a:gd name="T38" fmla="*/ 194 w 194"/>
                <a:gd name="T39" fmla="*/ 158 h 219"/>
                <a:gd name="T40" fmla="*/ 194 w 194"/>
                <a:gd name="T41" fmla="*/ 140 h 219"/>
                <a:gd name="T42" fmla="*/ 189 w 194"/>
                <a:gd name="T43" fmla="*/ 122 h 219"/>
                <a:gd name="T44" fmla="*/ 181 w 194"/>
                <a:gd name="T45" fmla="*/ 107 h 219"/>
                <a:gd name="T46" fmla="*/ 171 w 194"/>
                <a:gd name="T47" fmla="*/ 94 h 219"/>
                <a:gd name="T48" fmla="*/ 161 w 194"/>
                <a:gd name="T49" fmla="*/ 81 h 219"/>
                <a:gd name="T50" fmla="*/ 148 w 194"/>
                <a:gd name="T51" fmla="*/ 69 h 219"/>
                <a:gd name="T52" fmla="*/ 133 w 194"/>
                <a:gd name="T53" fmla="*/ 58 h 219"/>
                <a:gd name="T54" fmla="*/ 115 w 194"/>
                <a:gd name="T55" fmla="*/ 48 h 219"/>
                <a:gd name="T56" fmla="*/ 97 w 194"/>
                <a:gd name="T57" fmla="*/ 38 h 219"/>
                <a:gd name="T58" fmla="*/ 59 w 194"/>
                <a:gd name="T59" fmla="*/ 20 h 219"/>
                <a:gd name="T60" fmla="*/ 13 w 194"/>
                <a:gd name="T61" fmla="*/ 0 h 219"/>
                <a:gd name="T62" fmla="*/ 13 w 194"/>
                <a:gd name="T63" fmla="*/ 0 h 219"/>
                <a:gd name="T64" fmla="*/ 0 w 194"/>
                <a:gd name="T65" fmla="*/ 33 h 21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94"/>
                <a:gd name="T100" fmla="*/ 0 h 219"/>
                <a:gd name="T101" fmla="*/ 194 w 194"/>
                <a:gd name="T102" fmla="*/ 219 h 21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94" h="219">
                  <a:moveTo>
                    <a:pt x="0" y="33"/>
                  </a:moveTo>
                  <a:lnTo>
                    <a:pt x="0" y="33"/>
                  </a:lnTo>
                  <a:lnTo>
                    <a:pt x="43" y="53"/>
                  </a:lnTo>
                  <a:lnTo>
                    <a:pt x="82" y="71"/>
                  </a:lnTo>
                  <a:lnTo>
                    <a:pt x="97" y="79"/>
                  </a:lnTo>
                  <a:lnTo>
                    <a:pt x="112" y="89"/>
                  </a:lnTo>
                  <a:lnTo>
                    <a:pt x="125" y="97"/>
                  </a:lnTo>
                  <a:lnTo>
                    <a:pt x="135" y="107"/>
                  </a:lnTo>
                  <a:lnTo>
                    <a:pt x="143" y="114"/>
                  </a:lnTo>
                  <a:lnTo>
                    <a:pt x="151" y="125"/>
                  </a:lnTo>
                  <a:lnTo>
                    <a:pt x="156" y="135"/>
                  </a:lnTo>
                  <a:lnTo>
                    <a:pt x="158" y="148"/>
                  </a:lnTo>
                  <a:lnTo>
                    <a:pt x="158" y="160"/>
                  </a:lnTo>
                  <a:lnTo>
                    <a:pt x="158" y="173"/>
                  </a:lnTo>
                  <a:lnTo>
                    <a:pt x="156" y="188"/>
                  </a:lnTo>
                  <a:lnTo>
                    <a:pt x="151" y="209"/>
                  </a:lnTo>
                  <a:lnTo>
                    <a:pt x="184" y="219"/>
                  </a:lnTo>
                  <a:lnTo>
                    <a:pt x="191" y="199"/>
                  </a:lnTo>
                  <a:lnTo>
                    <a:pt x="194" y="178"/>
                  </a:lnTo>
                  <a:lnTo>
                    <a:pt x="194" y="158"/>
                  </a:lnTo>
                  <a:lnTo>
                    <a:pt x="194" y="140"/>
                  </a:lnTo>
                  <a:lnTo>
                    <a:pt x="189" y="122"/>
                  </a:lnTo>
                  <a:lnTo>
                    <a:pt x="181" y="107"/>
                  </a:lnTo>
                  <a:lnTo>
                    <a:pt x="171" y="94"/>
                  </a:lnTo>
                  <a:lnTo>
                    <a:pt x="161" y="81"/>
                  </a:lnTo>
                  <a:lnTo>
                    <a:pt x="148" y="69"/>
                  </a:lnTo>
                  <a:lnTo>
                    <a:pt x="133" y="58"/>
                  </a:lnTo>
                  <a:lnTo>
                    <a:pt x="115" y="48"/>
                  </a:lnTo>
                  <a:lnTo>
                    <a:pt x="97" y="38"/>
                  </a:lnTo>
                  <a:lnTo>
                    <a:pt x="59" y="20"/>
                  </a:lnTo>
                  <a:lnTo>
                    <a:pt x="13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2" name="Freeform 16"/>
            <p:cNvSpPr/>
            <p:nvPr/>
          </p:nvSpPr>
          <p:spPr bwMode="auto">
            <a:xfrm>
              <a:off x="1690" y="1621"/>
              <a:ext cx="191" cy="232"/>
            </a:xfrm>
            <a:custGeom>
              <a:avLst/>
              <a:gdLst>
                <a:gd name="T0" fmla="*/ 0 w 191"/>
                <a:gd name="T1" fmla="*/ 0 h 232"/>
                <a:gd name="T2" fmla="*/ 0 w 191"/>
                <a:gd name="T3" fmla="*/ 0 h 232"/>
                <a:gd name="T4" fmla="*/ 0 w 191"/>
                <a:gd name="T5" fmla="*/ 28 h 232"/>
                <a:gd name="T6" fmla="*/ 2 w 191"/>
                <a:gd name="T7" fmla="*/ 51 h 232"/>
                <a:gd name="T8" fmla="*/ 5 w 191"/>
                <a:gd name="T9" fmla="*/ 74 h 232"/>
                <a:gd name="T10" fmla="*/ 7 w 191"/>
                <a:gd name="T11" fmla="*/ 94 h 232"/>
                <a:gd name="T12" fmla="*/ 15 w 191"/>
                <a:gd name="T13" fmla="*/ 112 h 232"/>
                <a:gd name="T14" fmla="*/ 20 w 191"/>
                <a:gd name="T15" fmla="*/ 127 h 232"/>
                <a:gd name="T16" fmla="*/ 30 w 191"/>
                <a:gd name="T17" fmla="*/ 143 h 232"/>
                <a:gd name="T18" fmla="*/ 40 w 191"/>
                <a:gd name="T19" fmla="*/ 155 h 232"/>
                <a:gd name="T20" fmla="*/ 53 w 191"/>
                <a:gd name="T21" fmla="*/ 168 h 232"/>
                <a:gd name="T22" fmla="*/ 66 w 191"/>
                <a:gd name="T23" fmla="*/ 178 h 232"/>
                <a:gd name="T24" fmla="*/ 81 w 191"/>
                <a:gd name="T25" fmla="*/ 188 h 232"/>
                <a:gd name="T26" fmla="*/ 99 w 191"/>
                <a:gd name="T27" fmla="*/ 199 h 232"/>
                <a:gd name="T28" fmla="*/ 135 w 191"/>
                <a:gd name="T29" fmla="*/ 214 h 232"/>
                <a:gd name="T30" fmla="*/ 178 w 191"/>
                <a:gd name="T31" fmla="*/ 232 h 232"/>
                <a:gd name="T32" fmla="*/ 191 w 191"/>
                <a:gd name="T33" fmla="*/ 199 h 232"/>
                <a:gd name="T34" fmla="*/ 150 w 191"/>
                <a:gd name="T35" fmla="*/ 181 h 232"/>
                <a:gd name="T36" fmla="*/ 114 w 191"/>
                <a:gd name="T37" fmla="*/ 166 h 232"/>
                <a:gd name="T38" fmla="*/ 102 w 191"/>
                <a:gd name="T39" fmla="*/ 158 h 232"/>
                <a:gd name="T40" fmla="*/ 89 w 191"/>
                <a:gd name="T41" fmla="*/ 150 h 232"/>
                <a:gd name="T42" fmla="*/ 76 w 191"/>
                <a:gd name="T43" fmla="*/ 140 h 232"/>
                <a:gd name="T44" fmla="*/ 69 w 191"/>
                <a:gd name="T45" fmla="*/ 132 h 232"/>
                <a:gd name="T46" fmla="*/ 61 w 191"/>
                <a:gd name="T47" fmla="*/ 122 h 232"/>
                <a:gd name="T48" fmla="*/ 53 w 191"/>
                <a:gd name="T49" fmla="*/ 112 h 232"/>
                <a:gd name="T50" fmla="*/ 48 w 191"/>
                <a:gd name="T51" fmla="*/ 99 h 232"/>
                <a:gd name="T52" fmla="*/ 43 w 191"/>
                <a:gd name="T53" fmla="*/ 84 h 232"/>
                <a:gd name="T54" fmla="*/ 40 w 191"/>
                <a:gd name="T55" fmla="*/ 69 h 232"/>
                <a:gd name="T56" fmla="*/ 38 w 191"/>
                <a:gd name="T57" fmla="*/ 48 h 232"/>
                <a:gd name="T58" fmla="*/ 35 w 191"/>
                <a:gd name="T59" fmla="*/ 28 h 232"/>
                <a:gd name="T60" fmla="*/ 35 w 191"/>
                <a:gd name="T61" fmla="*/ 2 h 232"/>
                <a:gd name="T62" fmla="*/ 35 w 191"/>
                <a:gd name="T63" fmla="*/ 2 h 232"/>
                <a:gd name="T64" fmla="*/ 0 w 191"/>
                <a:gd name="T65" fmla="*/ 0 h 23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91"/>
                <a:gd name="T100" fmla="*/ 0 h 232"/>
                <a:gd name="T101" fmla="*/ 191 w 191"/>
                <a:gd name="T102" fmla="*/ 232 h 23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91" h="232">
                  <a:moveTo>
                    <a:pt x="0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2" y="51"/>
                  </a:lnTo>
                  <a:lnTo>
                    <a:pt x="5" y="74"/>
                  </a:lnTo>
                  <a:lnTo>
                    <a:pt x="7" y="94"/>
                  </a:lnTo>
                  <a:lnTo>
                    <a:pt x="15" y="112"/>
                  </a:lnTo>
                  <a:lnTo>
                    <a:pt x="20" y="127"/>
                  </a:lnTo>
                  <a:lnTo>
                    <a:pt x="30" y="143"/>
                  </a:lnTo>
                  <a:lnTo>
                    <a:pt x="40" y="155"/>
                  </a:lnTo>
                  <a:lnTo>
                    <a:pt x="53" y="168"/>
                  </a:lnTo>
                  <a:lnTo>
                    <a:pt x="66" y="178"/>
                  </a:lnTo>
                  <a:lnTo>
                    <a:pt x="81" y="188"/>
                  </a:lnTo>
                  <a:lnTo>
                    <a:pt x="99" y="199"/>
                  </a:lnTo>
                  <a:lnTo>
                    <a:pt x="135" y="214"/>
                  </a:lnTo>
                  <a:lnTo>
                    <a:pt x="178" y="232"/>
                  </a:lnTo>
                  <a:lnTo>
                    <a:pt x="191" y="199"/>
                  </a:lnTo>
                  <a:lnTo>
                    <a:pt x="150" y="181"/>
                  </a:lnTo>
                  <a:lnTo>
                    <a:pt x="114" y="166"/>
                  </a:lnTo>
                  <a:lnTo>
                    <a:pt x="102" y="158"/>
                  </a:lnTo>
                  <a:lnTo>
                    <a:pt x="89" y="150"/>
                  </a:lnTo>
                  <a:lnTo>
                    <a:pt x="76" y="140"/>
                  </a:lnTo>
                  <a:lnTo>
                    <a:pt x="69" y="132"/>
                  </a:lnTo>
                  <a:lnTo>
                    <a:pt x="61" y="122"/>
                  </a:lnTo>
                  <a:lnTo>
                    <a:pt x="53" y="112"/>
                  </a:lnTo>
                  <a:lnTo>
                    <a:pt x="48" y="99"/>
                  </a:lnTo>
                  <a:lnTo>
                    <a:pt x="43" y="84"/>
                  </a:lnTo>
                  <a:lnTo>
                    <a:pt x="40" y="69"/>
                  </a:lnTo>
                  <a:lnTo>
                    <a:pt x="38" y="48"/>
                  </a:lnTo>
                  <a:lnTo>
                    <a:pt x="35" y="28"/>
                  </a:lnTo>
                  <a:lnTo>
                    <a:pt x="3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3" name="Freeform 17"/>
            <p:cNvSpPr/>
            <p:nvPr/>
          </p:nvSpPr>
          <p:spPr bwMode="auto">
            <a:xfrm>
              <a:off x="1685" y="1014"/>
              <a:ext cx="122" cy="609"/>
            </a:xfrm>
            <a:custGeom>
              <a:avLst/>
              <a:gdLst>
                <a:gd name="T0" fmla="*/ 102 w 122"/>
                <a:gd name="T1" fmla="*/ 0 h 609"/>
                <a:gd name="T2" fmla="*/ 102 w 122"/>
                <a:gd name="T3" fmla="*/ 0 h 609"/>
                <a:gd name="T4" fmla="*/ 89 w 122"/>
                <a:gd name="T5" fmla="*/ 10 h 609"/>
                <a:gd name="T6" fmla="*/ 76 w 122"/>
                <a:gd name="T7" fmla="*/ 20 h 609"/>
                <a:gd name="T8" fmla="*/ 66 w 122"/>
                <a:gd name="T9" fmla="*/ 36 h 609"/>
                <a:gd name="T10" fmla="*/ 56 w 122"/>
                <a:gd name="T11" fmla="*/ 51 h 609"/>
                <a:gd name="T12" fmla="*/ 38 w 122"/>
                <a:gd name="T13" fmla="*/ 81 h 609"/>
                <a:gd name="T14" fmla="*/ 25 w 122"/>
                <a:gd name="T15" fmla="*/ 117 h 609"/>
                <a:gd name="T16" fmla="*/ 15 w 122"/>
                <a:gd name="T17" fmla="*/ 158 h 609"/>
                <a:gd name="T18" fmla="*/ 10 w 122"/>
                <a:gd name="T19" fmla="*/ 199 h 609"/>
                <a:gd name="T20" fmla="*/ 5 w 122"/>
                <a:gd name="T21" fmla="*/ 242 h 609"/>
                <a:gd name="T22" fmla="*/ 2 w 122"/>
                <a:gd name="T23" fmla="*/ 288 h 609"/>
                <a:gd name="T24" fmla="*/ 0 w 122"/>
                <a:gd name="T25" fmla="*/ 380 h 609"/>
                <a:gd name="T26" fmla="*/ 2 w 122"/>
                <a:gd name="T27" fmla="*/ 467 h 609"/>
                <a:gd name="T28" fmla="*/ 5 w 122"/>
                <a:gd name="T29" fmla="*/ 546 h 609"/>
                <a:gd name="T30" fmla="*/ 5 w 122"/>
                <a:gd name="T31" fmla="*/ 607 h 609"/>
                <a:gd name="T32" fmla="*/ 40 w 122"/>
                <a:gd name="T33" fmla="*/ 609 h 609"/>
                <a:gd name="T34" fmla="*/ 40 w 122"/>
                <a:gd name="T35" fmla="*/ 543 h 609"/>
                <a:gd name="T36" fmla="*/ 38 w 122"/>
                <a:gd name="T37" fmla="*/ 467 h 609"/>
                <a:gd name="T38" fmla="*/ 35 w 122"/>
                <a:gd name="T39" fmla="*/ 380 h 609"/>
                <a:gd name="T40" fmla="*/ 38 w 122"/>
                <a:gd name="T41" fmla="*/ 291 h 609"/>
                <a:gd name="T42" fmla="*/ 40 w 122"/>
                <a:gd name="T43" fmla="*/ 247 h 609"/>
                <a:gd name="T44" fmla="*/ 45 w 122"/>
                <a:gd name="T45" fmla="*/ 204 h 609"/>
                <a:gd name="T46" fmla="*/ 51 w 122"/>
                <a:gd name="T47" fmla="*/ 166 h 609"/>
                <a:gd name="T48" fmla="*/ 61 w 122"/>
                <a:gd name="T49" fmla="*/ 127 h 609"/>
                <a:gd name="T50" fmla="*/ 71 w 122"/>
                <a:gd name="T51" fmla="*/ 97 h 609"/>
                <a:gd name="T52" fmla="*/ 86 w 122"/>
                <a:gd name="T53" fmla="*/ 69 h 609"/>
                <a:gd name="T54" fmla="*/ 94 w 122"/>
                <a:gd name="T55" fmla="*/ 56 h 609"/>
                <a:gd name="T56" fmla="*/ 104 w 122"/>
                <a:gd name="T57" fmla="*/ 46 h 609"/>
                <a:gd name="T58" fmla="*/ 112 w 122"/>
                <a:gd name="T59" fmla="*/ 38 h 609"/>
                <a:gd name="T60" fmla="*/ 122 w 122"/>
                <a:gd name="T61" fmla="*/ 30 h 609"/>
                <a:gd name="T62" fmla="*/ 122 w 122"/>
                <a:gd name="T63" fmla="*/ 30 h 609"/>
                <a:gd name="T64" fmla="*/ 102 w 122"/>
                <a:gd name="T65" fmla="*/ 0 h 60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2"/>
                <a:gd name="T100" fmla="*/ 0 h 609"/>
                <a:gd name="T101" fmla="*/ 122 w 122"/>
                <a:gd name="T102" fmla="*/ 609 h 60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2" h="609">
                  <a:moveTo>
                    <a:pt x="102" y="0"/>
                  </a:moveTo>
                  <a:lnTo>
                    <a:pt x="102" y="0"/>
                  </a:lnTo>
                  <a:lnTo>
                    <a:pt x="89" y="10"/>
                  </a:lnTo>
                  <a:lnTo>
                    <a:pt x="76" y="20"/>
                  </a:lnTo>
                  <a:lnTo>
                    <a:pt x="66" y="36"/>
                  </a:lnTo>
                  <a:lnTo>
                    <a:pt x="56" y="51"/>
                  </a:lnTo>
                  <a:lnTo>
                    <a:pt x="38" y="81"/>
                  </a:lnTo>
                  <a:lnTo>
                    <a:pt x="25" y="117"/>
                  </a:lnTo>
                  <a:lnTo>
                    <a:pt x="15" y="158"/>
                  </a:lnTo>
                  <a:lnTo>
                    <a:pt x="10" y="199"/>
                  </a:lnTo>
                  <a:lnTo>
                    <a:pt x="5" y="242"/>
                  </a:lnTo>
                  <a:lnTo>
                    <a:pt x="2" y="288"/>
                  </a:lnTo>
                  <a:lnTo>
                    <a:pt x="0" y="380"/>
                  </a:lnTo>
                  <a:lnTo>
                    <a:pt x="2" y="467"/>
                  </a:lnTo>
                  <a:lnTo>
                    <a:pt x="5" y="546"/>
                  </a:lnTo>
                  <a:lnTo>
                    <a:pt x="5" y="607"/>
                  </a:lnTo>
                  <a:lnTo>
                    <a:pt x="40" y="609"/>
                  </a:lnTo>
                  <a:lnTo>
                    <a:pt x="40" y="543"/>
                  </a:lnTo>
                  <a:lnTo>
                    <a:pt x="38" y="467"/>
                  </a:lnTo>
                  <a:lnTo>
                    <a:pt x="35" y="380"/>
                  </a:lnTo>
                  <a:lnTo>
                    <a:pt x="38" y="291"/>
                  </a:lnTo>
                  <a:lnTo>
                    <a:pt x="40" y="247"/>
                  </a:lnTo>
                  <a:lnTo>
                    <a:pt x="45" y="204"/>
                  </a:lnTo>
                  <a:lnTo>
                    <a:pt x="51" y="166"/>
                  </a:lnTo>
                  <a:lnTo>
                    <a:pt x="61" y="127"/>
                  </a:lnTo>
                  <a:lnTo>
                    <a:pt x="71" y="97"/>
                  </a:lnTo>
                  <a:lnTo>
                    <a:pt x="86" y="69"/>
                  </a:lnTo>
                  <a:lnTo>
                    <a:pt x="94" y="56"/>
                  </a:lnTo>
                  <a:lnTo>
                    <a:pt x="104" y="46"/>
                  </a:lnTo>
                  <a:lnTo>
                    <a:pt x="112" y="38"/>
                  </a:lnTo>
                  <a:lnTo>
                    <a:pt x="122" y="3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4" name="Freeform 18"/>
            <p:cNvSpPr/>
            <p:nvPr/>
          </p:nvSpPr>
          <p:spPr bwMode="auto">
            <a:xfrm>
              <a:off x="1787" y="626"/>
              <a:ext cx="517" cy="418"/>
            </a:xfrm>
            <a:custGeom>
              <a:avLst/>
              <a:gdLst>
                <a:gd name="T0" fmla="*/ 481 w 517"/>
                <a:gd name="T1" fmla="*/ 0 h 418"/>
                <a:gd name="T2" fmla="*/ 481 w 517"/>
                <a:gd name="T3" fmla="*/ 0 h 418"/>
                <a:gd name="T4" fmla="*/ 479 w 517"/>
                <a:gd name="T5" fmla="*/ 23 h 418"/>
                <a:gd name="T6" fmla="*/ 474 w 517"/>
                <a:gd name="T7" fmla="*/ 44 h 418"/>
                <a:gd name="T8" fmla="*/ 469 w 517"/>
                <a:gd name="T9" fmla="*/ 67 h 418"/>
                <a:gd name="T10" fmla="*/ 464 w 517"/>
                <a:gd name="T11" fmla="*/ 84 h 418"/>
                <a:gd name="T12" fmla="*/ 453 w 517"/>
                <a:gd name="T13" fmla="*/ 102 h 418"/>
                <a:gd name="T14" fmla="*/ 446 w 517"/>
                <a:gd name="T15" fmla="*/ 120 h 418"/>
                <a:gd name="T16" fmla="*/ 433 w 517"/>
                <a:gd name="T17" fmla="*/ 138 h 418"/>
                <a:gd name="T18" fmla="*/ 423 w 517"/>
                <a:gd name="T19" fmla="*/ 153 h 418"/>
                <a:gd name="T20" fmla="*/ 395 w 517"/>
                <a:gd name="T21" fmla="*/ 184 h 418"/>
                <a:gd name="T22" fmla="*/ 362 w 517"/>
                <a:gd name="T23" fmla="*/ 209 h 418"/>
                <a:gd name="T24" fmla="*/ 328 w 517"/>
                <a:gd name="T25" fmla="*/ 232 h 418"/>
                <a:gd name="T26" fmla="*/ 290 w 517"/>
                <a:gd name="T27" fmla="*/ 255 h 418"/>
                <a:gd name="T28" fmla="*/ 214 w 517"/>
                <a:gd name="T29" fmla="*/ 291 h 418"/>
                <a:gd name="T30" fmla="*/ 135 w 517"/>
                <a:gd name="T31" fmla="*/ 324 h 418"/>
                <a:gd name="T32" fmla="*/ 96 w 517"/>
                <a:gd name="T33" fmla="*/ 339 h 418"/>
                <a:gd name="T34" fmla="*/ 61 w 517"/>
                <a:gd name="T35" fmla="*/ 355 h 418"/>
                <a:gd name="T36" fmla="*/ 30 w 517"/>
                <a:gd name="T37" fmla="*/ 370 h 418"/>
                <a:gd name="T38" fmla="*/ 0 w 517"/>
                <a:gd name="T39" fmla="*/ 388 h 418"/>
                <a:gd name="T40" fmla="*/ 20 w 517"/>
                <a:gd name="T41" fmla="*/ 418 h 418"/>
                <a:gd name="T42" fmla="*/ 45 w 517"/>
                <a:gd name="T43" fmla="*/ 403 h 418"/>
                <a:gd name="T44" fmla="*/ 76 w 517"/>
                <a:gd name="T45" fmla="*/ 388 h 418"/>
                <a:gd name="T46" fmla="*/ 112 w 517"/>
                <a:gd name="T47" fmla="*/ 373 h 418"/>
                <a:gd name="T48" fmla="*/ 147 w 517"/>
                <a:gd name="T49" fmla="*/ 357 h 418"/>
                <a:gd name="T50" fmla="*/ 226 w 517"/>
                <a:gd name="T51" fmla="*/ 324 h 418"/>
                <a:gd name="T52" fmla="*/ 308 w 517"/>
                <a:gd name="T53" fmla="*/ 286 h 418"/>
                <a:gd name="T54" fmla="*/ 346 w 517"/>
                <a:gd name="T55" fmla="*/ 263 h 418"/>
                <a:gd name="T56" fmla="*/ 384 w 517"/>
                <a:gd name="T57" fmla="*/ 237 h 418"/>
                <a:gd name="T58" fmla="*/ 418 w 517"/>
                <a:gd name="T59" fmla="*/ 209 h 418"/>
                <a:gd name="T60" fmla="*/ 448 w 517"/>
                <a:gd name="T61" fmla="*/ 176 h 418"/>
                <a:gd name="T62" fmla="*/ 464 w 517"/>
                <a:gd name="T63" fmla="*/ 158 h 418"/>
                <a:gd name="T64" fmla="*/ 476 w 517"/>
                <a:gd name="T65" fmla="*/ 141 h 418"/>
                <a:gd name="T66" fmla="*/ 486 w 517"/>
                <a:gd name="T67" fmla="*/ 120 h 418"/>
                <a:gd name="T68" fmla="*/ 497 w 517"/>
                <a:gd name="T69" fmla="*/ 97 h 418"/>
                <a:gd name="T70" fmla="*/ 504 w 517"/>
                <a:gd name="T71" fmla="*/ 77 h 418"/>
                <a:gd name="T72" fmla="*/ 509 w 517"/>
                <a:gd name="T73" fmla="*/ 51 h 418"/>
                <a:gd name="T74" fmla="*/ 514 w 517"/>
                <a:gd name="T75" fmla="*/ 28 h 418"/>
                <a:gd name="T76" fmla="*/ 517 w 517"/>
                <a:gd name="T77" fmla="*/ 0 h 418"/>
                <a:gd name="T78" fmla="*/ 517 w 517"/>
                <a:gd name="T79" fmla="*/ 0 h 418"/>
                <a:gd name="T80" fmla="*/ 481 w 517"/>
                <a:gd name="T81" fmla="*/ 0 h 4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17"/>
                <a:gd name="T124" fmla="*/ 0 h 418"/>
                <a:gd name="T125" fmla="*/ 517 w 517"/>
                <a:gd name="T126" fmla="*/ 418 h 41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17" h="418">
                  <a:moveTo>
                    <a:pt x="481" y="0"/>
                  </a:moveTo>
                  <a:lnTo>
                    <a:pt x="481" y="0"/>
                  </a:lnTo>
                  <a:lnTo>
                    <a:pt x="479" y="23"/>
                  </a:lnTo>
                  <a:lnTo>
                    <a:pt x="474" y="44"/>
                  </a:lnTo>
                  <a:lnTo>
                    <a:pt x="469" y="67"/>
                  </a:lnTo>
                  <a:lnTo>
                    <a:pt x="464" y="84"/>
                  </a:lnTo>
                  <a:lnTo>
                    <a:pt x="453" y="102"/>
                  </a:lnTo>
                  <a:lnTo>
                    <a:pt x="446" y="120"/>
                  </a:lnTo>
                  <a:lnTo>
                    <a:pt x="433" y="138"/>
                  </a:lnTo>
                  <a:lnTo>
                    <a:pt x="423" y="153"/>
                  </a:lnTo>
                  <a:lnTo>
                    <a:pt x="395" y="184"/>
                  </a:lnTo>
                  <a:lnTo>
                    <a:pt x="362" y="209"/>
                  </a:lnTo>
                  <a:lnTo>
                    <a:pt x="328" y="232"/>
                  </a:lnTo>
                  <a:lnTo>
                    <a:pt x="290" y="255"/>
                  </a:lnTo>
                  <a:lnTo>
                    <a:pt x="214" y="291"/>
                  </a:lnTo>
                  <a:lnTo>
                    <a:pt x="135" y="324"/>
                  </a:lnTo>
                  <a:lnTo>
                    <a:pt x="96" y="339"/>
                  </a:lnTo>
                  <a:lnTo>
                    <a:pt x="61" y="355"/>
                  </a:lnTo>
                  <a:lnTo>
                    <a:pt x="30" y="370"/>
                  </a:lnTo>
                  <a:lnTo>
                    <a:pt x="0" y="388"/>
                  </a:lnTo>
                  <a:lnTo>
                    <a:pt x="20" y="418"/>
                  </a:lnTo>
                  <a:lnTo>
                    <a:pt x="45" y="403"/>
                  </a:lnTo>
                  <a:lnTo>
                    <a:pt x="76" y="388"/>
                  </a:lnTo>
                  <a:lnTo>
                    <a:pt x="112" y="373"/>
                  </a:lnTo>
                  <a:lnTo>
                    <a:pt x="147" y="357"/>
                  </a:lnTo>
                  <a:lnTo>
                    <a:pt x="226" y="324"/>
                  </a:lnTo>
                  <a:lnTo>
                    <a:pt x="308" y="286"/>
                  </a:lnTo>
                  <a:lnTo>
                    <a:pt x="346" y="263"/>
                  </a:lnTo>
                  <a:lnTo>
                    <a:pt x="384" y="237"/>
                  </a:lnTo>
                  <a:lnTo>
                    <a:pt x="418" y="209"/>
                  </a:lnTo>
                  <a:lnTo>
                    <a:pt x="448" y="176"/>
                  </a:lnTo>
                  <a:lnTo>
                    <a:pt x="464" y="158"/>
                  </a:lnTo>
                  <a:lnTo>
                    <a:pt x="476" y="141"/>
                  </a:lnTo>
                  <a:lnTo>
                    <a:pt x="486" y="120"/>
                  </a:lnTo>
                  <a:lnTo>
                    <a:pt x="497" y="97"/>
                  </a:lnTo>
                  <a:lnTo>
                    <a:pt x="504" y="77"/>
                  </a:lnTo>
                  <a:lnTo>
                    <a:pt x="509" y="51"/>
                  </a:lnTo>
                  <a:lnTo>
                    <a:pt x="514" y="28"/>
                  </a:lnTo>
                  <a:lnTo>
                    <a:pt x="517" y="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5" name="Freeform 19"/>
            <p:cNvSpPr/>
            <p:nvPr/>
          </p:nvSpPr>
          <p:spPr bwMode="auto">
            <a:xfrm>
              <a:off x="2268" y="19"/>
              <a:ext cx="237" cy="607"/>
            </a:xfrm>
            <a:custGeom>
              <a:avLst/>
              <a:gdLst>
                <a:gd name="T0" fmla="*/ 225 w 237"/>
                <a:gd name="T1" fmla="*/ 0 h 607"/>
                <a:gd name="T2" fmla="*/ 225 w 237"/>
                <a:gd name="T3" fmla="*/ 0 h 607"/>
                <a:gd name="T4" fmla="*/ 207 w 237"/>
                <a:gd name="T5" fmla="*/ 8 h 607"/>
                <a:gd name="T6" fmla="*/ 192 w 237"/>
                <a:gd name="T7" fmla="*/ 16 h 607"/>
                <a:gd name="T8" fmla="*/ 176 w 237"/>
                <a:gd name="T9" fmla="*/ 23 h 607"/>
                <a:gd name="T10" fmla="*/ 161 w 237"/>
                <a:gd name="T11" fmla="*/ 36 h 607"/>
                <a:gd name="T12" fmla="*/ 133 w 237"/>
                <a:gd name="T13" fmla="*/ 59 h 607"/>
                <a:gd name="T14" fmla="*/ 110 w 237"/>
                <a:gd name="T15" fmla="*/ 85 h 607"/>
                <a:gd name="T16" fmla="*/ 90 w 237"/>
                <a:gd name="T17" fmla="*/ 118 h 607"/>
                <a:gd name="T18" fmla="*/ 72 w 237"/>
                <a:gd name="T19" fmla="*/ 151 h 607"/>
                <a:gd name="T20" fmla="*/ 59 w 237"/>
                <a:gd name="T21" fmla="*/ 189 h 607"/>
                <a:gd name="T22" fmla="*/ 46 w 237"/>
                <a:gd name="T23" fmla="*/ 227 h 607"/>
                <a:gd name="T24" fmla="*/ 36 w 237"/>
                <a:gd name="T25" fmla="*/ 271 h 607"/>
                <a:gd name="T26" fmla="*/ 26 w 237"/>
                <a:gd name="T27" fmla="*/ 314 h 607"/>
                <a:gd name="T28" fmla="*/ 21 w 237"/>
                <a:gd name="T29" fmla="*/ 360 h 607"/>
                <a:gd name="T30" fmla="*/ 13 w 237"/>
                <a:gd name="T31" fmla="*/ 408 h 607"/>
                <a:gd name="T32" fmla="*/ 5 w 237"/>
                <a:gd name="T33" fmla="*/ 505 h 607"/>
                <a:gd name="T34" fmla="*/ 0 w 237"/>
                <a:gd name="T35" fmla="*/ 607 h 607"/>
                <a:gd name="T36" fmla="*/ 36 w 237"/>
                <a:gd name="T37" fmla="*/ 607 h 607"/>
                <a:gd name="T38" fmla="*/ 41 w 237"/>
                <a:gd name="T39" fmla="*/ 508 h 607"/>
                <a:gd name="T40" fmla="*/ 49 w 237"/>
                <a:gd name="T41" fmla="*/ 411 h 607"/>
                <a:gd name="T42" fmla="*/ 56 w 237"/>
                <a:gd name="T43" fmla="*/ 365 h 607"/>
                <a:gd name="T44" fmla="*/ 62 w 237"/>
                <a:gd name="T45" fmla="*/ 322 h 607"/>
                <a:gd name="T46" fmla="*/ 72 w 237"/>
                <a:gd name="T47" fmla="*/ 278 h 607"/>
                <a:gd name="T48" fmla="*/ 79 w 237"/>
                <a:gd name="T49" fmla="*/ 238 h 607"/>
                <a:gd name="T50" fmla="*/ 92 w 237"/>
                <a:gd name="T51" fmla="*/ 199 h 607"/>
                <a:gd name="T52" fmla="*/ 105 w 237"/>
                <a:gd name="T53" fmla="*/ 166 h 607"/>
                <a:gd name="T54" fmla="*/ 120 w 237"/>
                <a:gd name="T55" fmla="*/ 136 h 607"/>
                <a:gd name="T56" fmla="*/ 138 w 237"/>
                <a:gd name="T57" fmla="*/ 107 h 607"/>
                <a:gd name="T58" fmla="*/ 158 w 237"/>
                <a:gd name="T59" fmla="*/ 85 h 607"/>
                <a:gd name="T60" fmla="*/ 181 w 237"/>
                <a:gd name="T61" fmla="*/ 64 h 607"/>
                <a:gd name="T62" fmla="*/ 194 w 237"/>
                <a:gd name="T63" fmla="*/ 54 h 607"/>
                <a:gd name="T64" fmla="*/ 207 w 237"/>
                <a:gd name="T65" fmla="*/ 46 h 607"/>
                <a:gd name="T66" fmla="*/ 222 w 237"/>
                <a:gd name="T67" fmla="*/ 41 h 607"/>
                <a:gd name="T68" fmla="*/ 237 w 237"/>
                <a:gd name="T69" fmla="*/ 36 h 607"/>
                <a:gd name="T70" fmla="*/ 237 w 237"/>
                <a:gd name="T71" fmla="*/ 36 h 607"/>
                <a:gd name="T72" fmla="*/ 225 w 237"/>
                <a:gd name="T73" fmla="*/ 0 h 60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607"/>
                <a:gd name="T113" fmla="*/ 237 w 237"/>
                <a:gd name="T114" fmla="*/ 607 h 60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607">
                  <a:moveTo>
                    <a:pt x="225" y="0"/>
                  </a:moveTo>
                  <a:lnTo>
                    <a:pt x="225" y="0"/>
                  </a:lnTo>
                  <a:lnTo>
                    <a:pt x="207" y="8"/>
                  </a:lnTo>
                  <a:lnTo>
                    <a:pt x="192" y="16"/>
                  </a:lnTo>
                  <a:lnTo>
                    <a:pt x="176" y="23"/>
                  </a:lnTo>
                  <a:lnTo>
                    <a:pt x="161" y="36"/>
                  </a:lnTo>
                  <a:lnTo>
                    <a:pt x="133" y="59"/>
                  </a:lnTo>
                  <a:lnTo>
                    <a:pt x="110" y="85"/>
                  </a:lnTo>
                  <a:lnTo>
                    <a:pt x="90" y="118"/>
                  </a:lnTo>
                  <a:lnTo>
                    <a:pt x="72" y="151"/>
                  </a:lnTo>
                  <a:lnTo>
                    <a:pt x="59" y="189"/>
                  </a:lnTo>
                  <a:lnTo>
                    <a:pt x="46" y="227"/>
                  </a:lnTo>
                  <a:lnTo>
                    <a:pt x="36" y="271"/>
                  </a:lnTo>
                  <a:lnTo>
                    <a:pt x="26" y="314"/>
                  </a:lnTo>
                  <a:lnTo>
                    <a:pt x="21" y="360"/>
                  </a:lnTo>
                  <a:lnTo>
                    <a:pt x="13" y="408"/>
                  </a:lnTo>
                  <a:lnTo>
                    <a:pt x="5" y="505"/>
                  </a:lnTo>
                  <a:lnTo>
                    <a:pt x="0" y="607"/>
                  </a:lnTo>
                  <a:lnTo>
                    <a:pt x="36" y="607"/>
                  </a:lnTo>
                  <a:lnTo>
                    <a:pt x="41" y="508"/>
                  </a:lnTo>
                  <a:lnTo>
                    <a:pt x="49" y="411"/>
                  </a:lnTo>
                  <a:lnTo>
                    <a:pt x="56" y="365"/>
                  </a:lnTo>
                  <a:lnTo>
                    <a:pt x="62" y="322"/>
                  </a:lnTo>
                  <a:lnTo>
                    <a:pt x="72" y="278"/>
                  </a:lnTo>
                  <a:lnTo>
                    <a:pt x="79" y="238"/>
                  </a:lnTo>
                  <a:lnTo>
                    <a:pt x="92" y="199"/>
                  </a:lnTo>
                  <a:lnTo>
                    <a:pt x="105" y="166"/>
                  </a:lnTo>
                  <a:lnTo>
                    <a:pt x="120" y="136"/>
                  </a:lnTo>
                  <a:lnTo>
                    <a:pt x="138" y="107"/>
                  </a:lnTo>
                  <a:lnTo>
                    <a:pt x="158" y="85"/>
                  </a:lnTo>
                  <a:lnTo>
                    <a:pt x="181" y="64"/>
                  </a:lnTo>
                  <a:lnTo>
                    <a:pt x="194" y="54"/>
                  </a:lnTo>
                  <a:lnTo>
                    <a:pt x="207" y="46"/>
                  </a:lnTo>
                  <a:lnTo>
                    <a:pt x="222" y="41"/>
                  </a:lnTo>
                  <a:lnTo>
                    <a:pt x="237" y="36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6" name="Freeform 20"/>
            <p:cNvSpPr/>
            <p:nvPr/>
          </p:nvSpPr>
          <p:spPr bwMode="auto">
            <a:xfrm>
              <a:off x="0" y="0"/>
              <a:ext cx="2521" cy="183"/>
            </a:xfrm>
            <a:custGeom>
              <a:avLst/>
              <a:gdLst>
                <a:gd name="T0" fmla="*/ 38 w 2521"/>
                <a:gd name="T1" fmla="*/ 158 h 183"/>
                <a:gd name="T2" fmla="*/ 35 w 2521"/>
                <a:gd name="T3" fmla="*/ 183 h 183"/>
                <a:gd name="T4" fmla="*/ 46 w 2521"/>
                <a:gd name="T5" fmla="*/ 178 h 183"/>
                <a:gd name="T6" fmla="*/ 58 w 2521"/>
                <a:gd name="T7" fmla="*/ 171 h 183"/>
                <a:gd name="T8" fmla="*/ 76 w 2521"/>
                <a:gd name="T9" fmla="*/ 163 h 183"/>
                <a:gd name="T10" fmla="*/ 97 w 2521"/>
                <a:gd name="T11" fmla="*/ 155 h 183"/>
                <a:gd name="T12" fmla="*/ 148 w 2521"/>
                <a:gd name="T13" fmla="*/ 143 h 183"/>
                <a:gd name="T14" fmla="*/ 209 w 2521"/>
                <a:gd name="T15" fmla="*/ 130 h 183"/>
                <a:gd name="T16" fmla="*/ 278 w 2521"/>
                <a:gd name="T17" fmla="*/ 120 h 183"/>
                <a:gd name="T18" fmla="*/ 357 w 2521"/>
                <a:gd name="T19" fmla="*/ 107 h 183"/>
                <a:gd name="T20" fmla="*/ 443 w 2521"/>
                <a:gd name="T21" fmla="*/ 97 h 183"/>
                <a:gd name="T22" fmla="*/ 535 w 2521"/>
                <a:gd name="T23" fmla="*/ 89 h 183"/>
                <a:gd name="T24" fmla="*/ 736 w 2521"/>
                <a:gd name="T25" fmla="*/ 71 h 183"/>
                <a:gd name="T26" fmla="*/ 956 w 2521"/>
                <a:gd name="T27" fmla="*/ 58 h 183"/>
                <a:gd name="T28" fmla="*/ 1183 w 2521"/>
                <a:gd name="T29" fmla="*/ 48 h 183"/>
                <a:gd name="T30" fmla="*/ 1414 w 2521"/>
                <a:gd name="T31" fmla="*/ 41 h 183"/>
                <a:gd name="T32" fmla="*/ 1639 w 2521"/>
                <a:gd name="T33" fmla="*/ 38 h 183"/>
                <a:gd name="T34" fmla="*/ 1853 w 2521"/>
                <a:gd name="T35" fmla="*/ 35 h 183"/>
                <a:gd name="T36" fmla="*/ 2047 w 2521"/>
                <a:gd name="T37" fmla="*/ 35 h 183"/>
                <a:gd name="T38" fmla="*/ 2215 w 2521"/>
                <a:gd name="T39" fmla="*/ 38 h 183"/>
                <a:gd name="T40" fmla="*/ 2350 w 2521"/>
                <a:gd name="T41" fmla="*/ 43 h 183"/>
                <a:gd name="T42" fmla="*/ 2447 w 2521"/>
                <a:gd name="T43" fmla="*/ 48 h 183"/>
                <a:gd name="T44" fmla="*/ 2477 w 2521"/>
                <a:gd name="T45" fmla="*/ 51 h 183"/>
                <a:gd name="T46" fmla="*/ 2493 w 2521"/>
                <a:gd name="T47" fmla="*/ 56 h 183"/>
                <a:gd name="T48" fmla="*/ 2490 w 2521"/>
                <a:gd name="T49" fmla="*/ 53 h 183"/>
                <a:gd name="T50" fmla="*/ 2485 w 2521"/>
                <a:gd name="T51" fmla="*/ 38 h 183"/>
                <a:gd name="T52" fmla="*/ 2490 w 2521"/>
                <a:gd name="T53" fmla="*/ 30 h 183"/>
                <a:gd name="T54" fmla="*/ 2488 w 2521"/>
                <a:gd name="T55" fmla="*/ 30 h 183"/>
                <a:gd name="T56" fmla="*/ 2500 w 2521"/>
                <a:gd name="T57" fmla="*/ 66 h 183"/>
                <a:gd name="T58" fmla="*/ 2508 w 2521"/>
                <a:gd name="T59" fmla="*/ 61 h 183"/>
                <a:gd name="T60" fmla="*/ 2521 w 2521"/>
                <a:gd name="T61" fmla="*/ 51 h 183"/>
                <a:gd name="T62" fmla="*/ 2513 w 2521"/>
                <a:gd name="T63" fmla="*/ 28 h 183"/>
                <a:gd name="T64" fmla="*/ 2503 w 2521"/>
                <a:gd name="T65" fmla="*/ 20 h 183"/>
                <a:gd name="T66" fmla="*/ 2483 w 2521"/>
                <a:gd name="T67" fmla="*/ 18 h 183"/>
                <a:gd name="T68" fmla="*/ 2449 w 2521"/>
                <a:gd name="T69" fmla="*/ 13 h 183"/>
                <a:gd name="T70" fmla="*/ 2353 w 2521"/>
                <a:gd name="T71" fmla="*/ 5 h 183"/>
                <a:gd name="T72" fmla="*/ 2215 w 2521"/>
                <a:gd name="T73" fmla="*/ 2 h 183"/>
                <a:gd name="T74" fmla="*/ 2047 w 2521"/>
                <a:gd name="T75" fmla="*/ 0 h 183"/>
                <a:gd name="T76" fmla="*/ 1853 w 2521"/>
                <a:gd name="T77" fmla="*/ 0 h 183"/>
                <a:gd name="T78" fmla="*/ 1639 w 2521"/>
                <a:gd name="T79" fmla="*/ 0 h 183"/>
                <a:gd name="T80" fmla="*/ 1412 w 2521"/>
                <a:gd name="T81" fmla="*/ 5 h 183"/>
                <a:gd name="T82" fmla="*/ 1183 w 2521"/>
                <a:gd name="T83" fmla="*/ 13 h 183"/>
                <a:gd name="T84" fmla="*/ 953 w 2521"/>
                <a:gd name="T85" fmla="*/ 23 h 183"/>
                <a:gd name="T86" fmla="*/ 736 w 2521"/>
                <a:gd name="T87" fmla="*/ 35 h 183"/>
                <a:gd name="T88" fmla="*/ 533 w 2521"/>
                <a:gd name="T89" fmla="*/ 53 h 183"/>
                <a:gd name="T90" fmla="*/ 438 w 2521"/>
                <a:gd name="T91" fmla="*/ 61 h 183"/>
                <a:gd name="T92" fmla="*/ 352 w 2521"/>
                <a:gd name="T93" fmla="*/ 71 h 183"/>
                <a:gd name="T94" fmla="*/ 272 w 2521"/>
                <a:gd name="T95" fmla="*/ 84 h 183"/>
                <a:gd name="T96" fmla="*/ 201 w 2521"/>
                <a:gd name="T97" fmla="*/ 94 h 183"/>
                <a:gd name="T98" fmla="*/ 140 w 2521"/>
                <a:gd name="T99" fmla="*/ 107 h 183"/>
                <a:gd name="T100" fmla="*/ 86 w 2521"/>
                <a:gd name="T101" fmla="*/ 122 h 183"/>
                <a:gd name="T102" fmla="*/ 66 w 2521"/>
                <a:gd name="T103" fmla="*/ 130 h 183"/>
                <a:gd name="T104" fmla="*/ 46 w 2521"/>
                <a:gd name="T105" fmla="*/ 137 h 183"/>
                <a:gd name="T106" fmla="*/ 28 w 2521"/>
                <a:gd name="T107" fmla="*/ 145 h 183"/>
                <a:gd name="T108" fmla="*/ 12 w 2521"/>
                <a:gd name="T109" fmla="*/ 155 h 183"/>
                <a:gd name="T110" fmla="*/ 10 w 2521"/>
                <a:gd name="T111" fmla="*/ 181 h 183"/>
                <a:gd name="T112" fmla="*/ 12 w 2521"/>
                <a:gd name="T113" fmla="*/ 155 h 183"/>
                <a:gd name="T114" fmla="*/ 0 w 2521"/>
                <a:gd name="T115" fmla="*/ 166 h 183"/>
                <a:gd name="T116" fmla="*/ 10 w 2521"/>
                <a:gd name="T117" fmla="*/ 181 h 183"/>
                <a:gd name="T118" fmla="*/ 38 w 2521"/>
                <a:gd name="T119" fmla="*/ 158 h 18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521"/>
                <a:gd name="T181" fmla="*/ 0 h 183"/>
                <a:gd name="T182" fmla="*/ 2521 w 2521"/>
                <a:gd name="T183" fmla="*/ 183 h 18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521" h="183">
                  <a:moveTo>
                    <a:pt x="38" y="158"/>
                  </a:moveTo>
                  <a:lnTo>
                    <a:pt x="35" y="183"/>
                  </a:lnTo>
                  <a:lnTo>
                    <a:pt x="46" y="178"/>
                  </a:lnTo>
                  <a:lnTo>
                    <a:pt x="58" y="171"/>
                  </a:lnTo>
                  <a:lnTo>
                    <a:pt x="76" y="163"/>
                  </a:lnTo>
                  <a:lnTo>
                    <a:pt x="97" y="155"/>
                  </a:lnTo>
                  <a:lnTo>
                    <a:pt x="148" y="143"/>
                  </a:lnTo>
                  <a:lnTo>
                    <a:pt x="209" y="130"/>
                  </a:lnTo>
                  <a:lnTo>
                    <a:pt x="278" y="120"/>
                  </a:lnTo>
                  <a:lnTo>
                    <a:pt x="357" y="107"/>
                  </a:lnTo>
                  <a:lnTo>
                    <a:pt x="443" y="97"/>
                  </a:lnTo>
                  <a:lnTo>
                    <a:pt x="535" y="89"/>
                  </a:lnTo>
                  <a:lnTo>
                    <a:pt x="736" y="71"/>
                  </a:lnTo>
                  <a:lnTo>
                    <a:pt x="956" y="58"/>
                  </a:lnTo>
                  <a:lnTo>
                    <a:pt x="1183" y="48"/>
                  </a:lnTo>
                  <a:lnTo>
                    <a:pt x="1414" y="41"/>
                  </a:lnTo>
                  <a:lnTo>
                    <a:pt x="1639" y="38"/>
                  </a:lnTo>
                  <a:lnTo>
                    <a:pt x="1853" y="35"/>
                  </a:lnTo>
                  <a:lnTo>
                    <a:pt x="2047" y="35"/>
                  </a:lnTo>
                  <a:lnTo>
                    <a:pt x="2215" y="38"/>
                  </a:lnTo>
                  <a:lnTo>
                    <a:pt x="2350" y="43"/>
                  </a:lnTo>
                  <a:lnTo>
                    <a:pt x="2447" y="48"/>
                  </a:lnTo>
                  <a:lnTo>
                    <a:pt x="2477" y="51"/>
                  </a:lnTo>
                  <a:lnTo>
                    <a:pt x="2493" y="56"/>
                  </a:lnTo>
                  <a:lnTo>
                    <a:pt x="2490" y="53"/>
                  </a:lnTo>
                  <a:lnTo>
                    <a:pt x="2485" y="38"/>
                  </a:lnTo>
                  <a:lnTo>
                    <a:pt x="2490" y="30"/>
                  </a:lnTo>
                  <a:lnTo>
                    <a:pt x="2488" y="30"/>
                  </a:lnTo>
                  <a:lnTo>
                    <a:pt x="2500" y="66"/>
                  </a:lnTo>
                  <a:lnTo>
                    <a:pt x="2508" y="61"/>
                  </a:lnTo>
                  <a:lnTo>
                    <a:pt x="2521" y="51"/>
                  </a:lnTo>
                  <a:lnTo>
                    <a:pt x="2513" y="28"/>
                  </a:lnTo>
                  <a:lnTo>
                    <a:pt x="2503" y="20"/>
                  </a:lnTo>
                  <a:lnTo>
                    <a:pt x="2483" y="18"/>
                  </a:lnTo>
                  <a:lnTo>
                    <a:pt x="2449" y="13"/>
                  </a:lnTo>
                  <a:lnTo>
                    <a:pt x="2353" y="5"/>
                  </a:lnTo>
                  <a:lnTo>
                    <a:pt x="2215" y="2"/>
                  </a:lnTo>
                  <a:lnTo>
                    <a:pt x="2047" y="0"/>
                  </a:lnTo>
                  <a:lnTo>
                    <a:pt x="1853" y="0"/>
                  </a:lnTo>
                  <a:lnTo>
                    <a:pt x="1639" y="0"/>
                  </a:lnTo>
                  <a:lnTo>
                    <a:pt x="1412" y="5"/>
                  </a:lnTo>
                  <a:lnTo>
                    <a:pt x="1183" y="13"/>
                  </a:lnTo>
                  <a:lnTo>
                    <a:pt x="953" y="23"/>
                  </a:lnTo>
                  <a:lnTo>
                    <a:pt x="736" y="35"/>
                  </a:lnTo>
                  <a:lnTo>
                    <a:pt x="533" y="53"/>
                  </a:lnTo>
                  <a:lnTo>
                    <a:pt x="438" y="61"/>
                  </a:lnTo>
                  <a:lnTo>
                    <a:pt x="352" y="71"/>
                  </a:lnTo>
                  <a:lnTo>
                    <a:pt x="272" y="84"/>
                  </a:lnTo>
                  <a:lnTo>
                    <a:pt x="201" y="94"/>
                  </a:lnTo>
                  <a:lnTo>
                    <a:pt x="140" y="107"/>
                  </a:lnTo>
                  <a:lnTo>
                    <a:pt x="86" y="122"/>
                  </a:lnTo>
                  <a:lnTo>
                    <a:pt x="66" y="130"/>
                  </a:lnTo>
                  <a:lnTo>
                    <a:pt x="46" y="137"/>
                  </a:lnTo>
                  <a:lnTo>
                    <a:pt x="28" y="145"/>
                  </a:lnTo>
                  <a:lnTo>
                    <a:pt x="12" y="155"/>
                  </a:lnTo>
                  <a:lnTo>
                    <a:pt x="10" y="181"/>
                  </a:lnTo>
                  <a:lnTo>
                    <a:pt x="12" y="155"/>
                  </a:lnTo>
                  <a:lnTo>
                    <a:pt x="0" y="166"/>
                  </a:lnTo>
                  <a:lnTo>
                    <a:pt x="10" y="181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</p:grpSp>
      <p:pic>
        <p:nvPicPr>
          <p:cNvPr id="79873" name="Picture 2" descr="CX bird"/>
          <p:cNvPicPr>
            <a:picLocks noChangeAspect="1"/>
          </p:cNvPicPr>
          <p:nvPr/>
        </p:nvPicPr>
        <p:blipFill>
          <a:blip r:embed="rId10">
            <a:lum bright="-29999" contrast="16000"/>
          </a:blip>
          <a:stretch>
            <a:fillRect/>
          </a:stretch>
        </p:blipFill>
        <p:spPr>
          <a:xfrm>
            <a:off x="4886960" y="2675890"/>
            <a:ext cx="4032250" cy="3691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9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340" y="107315"/>
            <a:ext cx="8282940" cy="11068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/>
              <a:t>形象化思维在地图设计中的应用： 地图幅面的象形表达，卡通地图的设计，象征性符号展示 等   </a:t>
            </a:r>
            <a:endParaRPr lang="zh-CN" altLang="en-US" sz="2200" b="1"/>
          </a:p>
        </p:txBody>
      </p:sp>
      <p:pic>
        <p:nvPicPr>
          <p:cNvPr id="6349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3990340"/>
            <a:ext cx="3459163" cy="2643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6" name="Picture 3"/>
          <p:cNvPicPr>
            <a:picLocks noChangeAspect="1"/>
          </p:cNvPicPr>
          <p:nvPr/>
        </p:nvPicPr>
        <p:blipFill>
          <a:blip r:embed="rId2">
            <a:lum bright="-17999" contrast="-12000"/>
          </a:blip>
          <a:stretch>
            <a:fillRect/>
          </a:stretch>
        </p:blipFill>
        <p:spPr>
          <a:xfrm>
            <a:off x="5514340" y="3987165"/>
            <a:ext cx="3533775" cy="266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7" name="图片 48" descr="pan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03" y="4672965"/>
            <a:ext cx="1182687" cy="118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8" name="矩形 53"/>
          <p:cNvSpPr/>
          <p:nvPr/>
        </p:nvSpPr>
        <p:spPr>
          <a:xfrm>
            <a:off x="3366453" y="5020628"/>
            <a:ext cx="593725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＋</a:t>
            </a:r>
            <a:endParaRPr lang="zh-CN" altLang="en-US" sz="32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9" name="矩形 54"/>
          <p:cNvSpPr/>
          <p:nvPr/>
        </p:nvSpPr>
        <p:spPr>
          <a:xfrm>
            <a:off x="5031740" y="5022215"/>
            <a:ext cx="54451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→</a:t>
            </a:r>
            <a:endParaRPr lang="zh-CN" altLang="en-US" sz="28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3500" name="图片 5" descr="wh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80" y="1433830"/>
            <a:ext cx="4165600" cy="2271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1" name="Text Box 9"/>
          <p:cNvSpPr txBox="1"/>
          <p:nvPr/>
        </p:nvSpPr>
        <p:spPr>
          <a:xfrm>
            <a:off x="180340" y="1552258"/>
            <a:ext cx="4475163" cy="1835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ts val="31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B174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为让地图变得有文化</a:t>
            </a:r>
            <a:endParaRPr lang="en-US" altLang="zh-CN" sz="2000" dirty="0">
              <a:solidFill>
                <a:srgbClr val="0B1749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marL="0" lvl="0" indent="0" eaLnBrk="1" hangingPunct="1">
              <a:lnSpc>
                <a:spcPts val="31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特形变换 </a:t>
            </a:r>
            <a:r>
              <a:rPr lang="en-US" altLang="zh-CN" sz="2000" dirty="0">
                <a:solidFill>
                  <a:srgbClr val="0B174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—— </a:t>
            </a:r>
            <a:r>
              <a:rPr lang="zh-CN" altLang="en-US" sz="2000" dirty="0">
                <a:solidFill>
                  <a:srgbClr val="0B174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由透视变换、仿射变换、</a:t>
            </a:r>
            <a:r>
              <a:rPr lang="en-US" altLang="zh-CN" sz="2000" dirty="0">
                <a:solidFill>
                  <a:srgbClr val="0B174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morphing</a:t>
            </a:r>
            <a:r>
              <a:rPr lang="zh-CN" altLang="en-US" sz="2000" dirty="0">
                <a:solidFill>
                  <a:srgbClr val="0B174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变换等组合形成的复合几何变换，面向特定形态特征的突出展示</a:t>
            </a:r>
            <a:endParaRPr lang="zh-CN" altLang="en-US" sz="2000" dirty="0">
              <a:solidFill>
                <a:srgbClr val="0B1749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27760" y="1322070"/>
            <a:ext cx="7491095" cy="4055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Tx/>
              <a:buNone/>
            </a:pPr>
            <a:r>
              <a:rPr lang="zh-CN" altLang="en-US" sz="3200" b="1" dirty="0">
                <a:solidFill>
                  <a:srgbClr val="0B1749"/>
                </a:solidFill>
                <a:ea typeface="黑体" panose="02010609060101010101" pitchFamily="49" charset="-122"/>
              </a:rPr>
              <a:t>内 容</a:t>
            </a:r>
            <a:endParaRPr lang="en-US" altLang="zh-CN" sz="3200" b="1" dirty="0">
              <a:solidFill>
                <a:srgbClr val="0B1749"/>
              </a:solidFill>
              <a:ea typeface="黑体" panose="02010609060101010101" pitchFamily="49" charset="-122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endParaRPr lang="en-US" altLang="zh-CN" sz="3200" b="1" dirty="0">
              <a:solidFill>
                <a:srgbClr val="0B1749"/>
              </a:solidFill>
              <a:ea typeface="黑体" panose="02010609060101010101" pitchFamily="49" charset="-122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--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  地图学空间思维中的两个特性</a:t>
            </a:r>
            <a:endParaRPr lang="zh-CN" altLang="en-US" sz="24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--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  抽象思维与空间知识提取</a:t>
            </a:r>
            <a:endParaRPr lang="en-US" altLang="zh-CN" sz="24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--  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具象思维与地理场景仿真</a:t>
            </a:r>
            <a:endParaRPr lang="en-US" altLang="zh-CN" sz="24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—  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抽象性与具象性在</a:t>
            </a: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AI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地图学领域知识的体现</a:t>
            </a:r>
            <a:endParaRPr lang="en-US" altLang="zh-CN" sz="24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--  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结论</a:t>
            </a:r>
            <a:endParaRPr lang="zh-CN" altLang="en-US" sz="24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4"/>
          <p:cNvSpPr txBox="1"/>
          <p:nvPr/>
        </p:nvSpPr>
        <p:spPr>
          <a:xfrm>
            <a:off x="419100" y="220345"/>
            <a:ext cx="3332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具象思维之空间化</a:t>
            </a:r>
            <a:endParaRPr lang="zh-CN" altLang="en-US" sz="2800" b="1" dirty="0">
              <a:solidFill>
                <a:srgbClr val="0B1749"/>
              </a:solidFill>
              <a:latin typeface="宋体" panose="02010600030101010101" pitchFamily="2" charset="-122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3" y="353459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左大括号 2"/>
          <p:cNvSpPr/>
          <p:nvPr/>
        </p:nvSpPr>
        <p:spPr bwMode="auto">
          <a:xfrm>
            <a:off x="3986714" y="2492896"/>
            <a:ext cx="45719" cy="45719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kx="-3284103" algn="b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114" y="935488"/>
            <a:ext cx="852737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人一出生就对上下、左右、高低、起伏等空间特征感知，形成根深蒂固的空间感。地理场景仿真</a:t>
            </a:r>
            <a:endParaRPr lang="zh-CN" altLang="en-US" sz="2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91865" y="1761490"/>
            <a:ext cx="3592195" cy="1657350"/>
            <a:chOff x="6954" y="3090"/>
            <a:chExt cx="6460" cy="289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4" y="3090"/>
              <a:ext cx="3411" cy="2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6" descr="]F5MCYDM1IGH1Z`{_[QZGW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" y="3090"/>
              <a:ext cx="3086" cy="2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680085" y="1761490"/>
            <a:ext cx="2593340" cy="15659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大脑里有专门的空间认知定位细胞</a:t>
            </a:r>
            <a:r>
              <a:rPr lang="en-US" altLang="zh-CN" sz="1600" b="1" dirty="0"/>
              <a:t>——2014</a:t>
            </a:r>
            <a:r>
              <a:rPr lang="zh-CN" altLang="en-US" sz="1600" b="1" dirty="0"/>
              <a:t>年诺贝尔医学奖成果（ 科学家约翰</a:t>
            </a:r>
            <a:r>
              <a:rPr lang="en-US" altLang="zh-CN" sz="1600" b="1" dirty="0"/>
              <a:t>·</a:t>
            </a:r>
            <a:r>
              <a:rPr lang="zh-CN" altLang="en-US" sz="1600" b="1" dirty="0"/>
              <a:t>奥基夫、梅</a:t>
            </a:r>
            <a:r>
              <a:rPr lang="en-US" altLang="zh-CN" sz="1600" b="1" dirty="0"/>
              <a:t>-</a:t>
            </a:r>
            <a:r>
              <a:rPr lang="zh-CN" altLang="en-US" sz="1600" b="1" dirty="0"/>
              <a:t>布里特</a:t>
            </a:r>
            <a:r>
              <a:rPr lang="en-US" altLang="zh-CN" sz="1600" b="1" dirty="0"/>
              <a:t>·</a:t>
            </a:r>
            <a:r>
              <a:rPr lang="zh-CN" altLang="en-US" sz="1600" b="1" dirty="0"/>
              <a:t>莫泽和爱德华</a:t>
            </a:r>
            <a:r>
              <a:rPr lang="en-US" altLang="zh-CN" sz="1600" b="1" dirty="0"/>
              <a:t>·</a:t>
            </a:r>
            <a:r>
              <a:rPr lang="zh-CN" altLang="en-US" sz="1600" b="1" dirty="0"/>
              <a:t>莫泽）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70325" y="4490085"/>
            <a:ext cx="5176520" cy="2314575"/>
            <a:chOff x="3389153" y="4637275"/>
            <a:chExt cx="5539437" cy="228083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3389153" y="4637275"/>
              <a:ext cx="2537389" cy="1848669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6523648" y="4637275"/>
              <a:ext cx="2404942" cy="1848669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23" name="Text Box 3"/>
            <p:cNvSpPr txBox="1">
              <a:spLocks noChangeArrowheads="1"/>
            </p:cNvSpPr>
            <p:nvPr/>
          </p:nvSpPr>
          <p:spPr bwMode="auto">
            <a:xfrm>
              <a:off x="4123713" y="6411254"/>
              <a:ext cx="4552776" cy="5068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ts val="3300"/>
                </a:lnSpc>
                <a:spcBef>
                  <a:spcPct val="50000"/>
                </a:spcBef>
              </a:pPr>
              <a:r>
                <a:rPr lang="zh-CN" altLang="en-US" sz="16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组合关系的</a:t>
              </a:r>
              <a:r>
                <a:rPr lang="zh-CN" altLang="en-US" sz="1600" b="1" dirty="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树形图</a:t>
              </a:r>
              <a:r>
                <a:rPr lang="zh-CN" altLang="en-US" sz="16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lang="en-US" altLang="zh-CN" sz="16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VS </a:t>
              </a:r>
              <a:r>
                <a:rPr lang="zh-CN" altLang="en-US" sz="1600" b="1" dirty="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山脉走势的等高线图</a:t>
              </a:r>
              <a:endParaRPr lang="zh-CN" sz="16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5" name="左右箭头 24"/>
            <p:cNvSpPr/>
            <p:nvPr/>
          </p:nvSpPr>
          <p:spPr bwMode="auto">
            <a:xfrm>
              <a:off x="5993211" y="5561609"/>
              <a:ext cx="475378" cy="172817"/>
            </a:xfrm>
            <a:prstGeom prst="left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18902" y="4445377"/>
            <a:ext cx="3054213" cy="1844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900" b="1" dirty="0">
                <a:latin typeface="幼圆" panose="02010509060101010101" pitchFamily="49" charset="-122"/>
                <a:ea typeface="幼圆" panose="02010509060101010101" pitchFamily="49" charset="-122"/>
              </a:rPr>
              <a:t>情深似</a:t>
            </a:r>
            <a:r>
              <a:rPr lang="zh-CN" altLang="en-US" sz="19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海</a:t>
            </a:r>
            <a:endParaRPr lang="en-US" altLang="zh-CN" sz="19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900" b="1" dirty="0">
                <a:latin typeface="幼圆" panose="02010509060101010101" pitchFamily="49" charset="-122"/>
                <a:ea typeface="幼圆" panose="02010509060101010101" pitchFamily="49" charset="-122"/>
              </a:rPr>
              <a:t>恩重如</a:t>
            </a:r>
            <a:r>
              <a:rPr lang="zh-CN" altLang="en-US" sz="19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山</a:t>
            </a:r>
            <a:endParaRPr lang="en-US" altLang="zh-CN" sz="19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900" b="1" dirty="0">
                <a:latin typeface="幼圆" panose="02010509060101010101" pitchFamily="49" charset="-122"/>
                <a:ea typeface="幼圆" panose="02010509060101010101" pitchFamily="49" charset="-122"/>
              </a:rPr>
              <a:t>科学的研究没有捷</a:t>
            </a:r>
            <a:r>
              <a:rPr lang="zh-CN" altLang="en-US" sz="19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径</a:t>
            </a:r>
            <a:endParaRPr lang="en-US" altLang="zh-CN" sz="19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900" b="1" dirty="0">
                <a:latin typeface="幼圆" panose="02010509060101010101" pitchFamily="49" charset="-122"/>
                <a:ea typeface="幼圆" panose="02010509060101010101" pitchFamily="49" charset="-122"/>
              </a:rPr>
              <a:t>滴水之恩当</a:t>
            </a:r>
            <a:r>
              <a:rPr lang="zh-CN" altLang="en-US" sz="19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涌泉</a:t>
            </a:r>
            <a:r>
              <a:rPr lang="zh-CN" altLang="en-US" sz="1900" b="1" dirty="0">
                <a:latin typeface="幼圆" panose="02010509060101010101" pitchFamily="49" charset="-122"/>
                <a:ea typeface="幼圆" panose="02010509060101010101" pitchFamily="49" charset="-122"/>
              </a:rPr>
              <a:t>相报</a:t>
            </a:r>
            <a:endParaRPr lang="en-US" altLang="zh-CN" sz="19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900" b="1" dirty="0">
                <a:latin typeface="幼圆" panose="02010509060101010101" pitchFamily="49" charset="-122"/>
                <a:ea typeface="幼圆" panose="02010509060101010101" pitchFamily="49" charset="-122"/>
              </a:rPr>
              <a:t>……</a:t>
            </a:r>
            <a:endParaRPr lang="zh-CN" altLang="en-US" sz="19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9100" y="3935730"/>
            <a:ext cx="8181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自然语言中的空间化（隐喻修辞法）        地图语言的空间化（隐喻地图）   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4"/>
          <p:cNvSpPr txBox="1"/>
          <p:nvPr/>
        </p:nvSpPr>
        <p:spPr>
          <a:xfrm>
            <a:off x="419100" y="220345"/>
            <a:ext cx="5495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语义信息空间化</a:t>
            </a:r>
            <a:r>
              <a:rPr lang="en-US" altLang="zh-CN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隐喻地图</a:t>
            </a:r>
            <a:endParaRPr lang="zh-CN" altLang="en-US" sz="28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3" y="353459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左大括号 2"/>
          <p:cNvSpPr/>
          <p:nvPr/>
        </p:nvSpPr>
        <p:spPr bwMode="auto">
          <a:xfrm>
            <a:off x="4054024" y="1521346"/>
            <a:ext cx="45719" cy="45719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kx="-3284103" algn="b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圆柱形 1"/>
          <p:cNvSpPr/>
          <p:nvPr/>
        </p:nvSpPr>
        <p:spPr bwMode="auto">
          <a:xfrm>
            <a:off x="419100" y="1723390"/>
            <a:ext cx="1003935" cy="1773555"/>
          </a:xfrm>
          <a:prstGeom prst="can">
            <a:avLst>
              <a:gd name="adj" fmla="val 1903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纯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语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义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数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据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直接箭头连接符 3"/>
          <p:cNvCxnSpPr>
            <a:stCxn id="2" idx="4"/>
          </p:cNvCxnSpPr>
          <p:nvPr/>
        </p:nvCxnSpPr>
        <p:spPr bwMode="auto">
          <a:xfrm>
            <a:off x="1423070" y="2610406"/>
            <a:ext cx="55997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>
            <a:off x="5276244" y="2480277"/>
            <a:ext cx="55997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流程图: 文档 5"/>
          <p:cNvSpPr/>
          <p:nvPr/>
        </p:nvSpPr>
        <p:spPr bwMode="auto">
          <a:xfrm>
            <a:off x="2035884" y="1148130"/>
            <a:ext cx="3168352" cy="3060340"/>
          </a:xfrm>
          <a:prstGeom prst="flowChartDocumen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en-US" altLang="zh-CN" dirty="0"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逻辑结构图表达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韦恩图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树形结构图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ER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图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甘特图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VD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图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MST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流程图: 文档 34"/>
          <p:cNvSpPr/>
          <p:nvPr/>
        </p:nvSpPr>
        <p:spPr bwMode="auto">
          <a:xfrm>
            <a:off x="5908225" y="1113461"/>
            <a:ext cx="3163458" cy="3050768"/>
          </a:xfrm>
          <a:prstGeom prst="flowChartDocumen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仿地图可视化表达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等高线图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DEM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河网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路网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行政区划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Picture 6" descr="thinking map"/>
          <p:cNvPicPr>
            <a:picLocks noChangeAspect="1" noChangeArrowheads="1"/>
          </p:cNvPicPr>
          <p:nvPr/>
        </p:nvPicPr>
        <p:blipFill>
          <a:blip r:embed="rId2">
            <a:lum bright="-36000" contras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04035" y="1616181"/>
            <a:ext cx="1789003" cy="198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2185" r="25266" b="33717"/>
          <a:stretch>
            <a:fillRect/>
          </a:stretch>
        </p:blipFill>
        <p:spPr>
          <a:xfrm>
            <a:off x="8141966" y="1722906"/>
            <a:ext cx="901773" cy="734778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20" y="1765651"/>
            <a:ext cx="1074474" cy="64928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6"/>
          <p:cNvPicPr>
            <a:picLocks noChangeAspect="1" noChangeArrowheads="1"/>
          </p:cNvPicPr>
          <p:nvPr/>
        </p:nvPicPr>
        <p:blipFill rotWithShape="1">
          <a:blip r:embed="rId5">
            <a:lum bright="-12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t="9368" r="33499" b="27619"/>
          <a:stretch>
            <a:fillRect/>
          </a:stretch>
        </p:blipFill>
        <p:spPr bwMode="auto">
          <a:xfrm>
            <a:off x="6901591" y="2624293"/>
            <a:ext cx="1024487" cy="7725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322" y="2638844"/>
            <a:ext cx="970460" cy="75801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87095" y="4483735"/>
            <a:ext cx="7945755" cy="2008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f(x): -Geo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→ r    </a:t>
            </a:r>
            <a:r>
              <a:rPr lang="zh-CN" altLang="en-US" sz="25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地理场景仿真</a:t>
            </a:r>
            <a:endParaRPr lang="en-US" altLang="zh-CN" sz="2800" b="1" dirty="0" err="1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endParaRPr lang="zh-CN" altLang="en-US" sz="9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</a:rPr>
              <a:t>非地理空间的数据、关系表达成虚构的地图，拓宽地图在普适性可视化表达中的应用，扩展地图的应用外延</a:t>
            </a:r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9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无定位特征信息所占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20%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的领域，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地图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也能覆盖。</a:t>
            </a:r>
            <a:endParaRPr lang="zh-CN" altLang="en-US" sz="2400" b="1" dirty="0">
              <a:solidFill>
                <a:srgbClr val="0000F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201910241011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2590" y="2798445"/>
            <a:ext cx="6266180" cy="4091940"/>
          </a:xfrm>
          <a:prstGeom prst="rect">
            <a:avLst/>
          </a:prstGeom>
        </p:spPr>
      </p:pic>
      <p:sp>
        <p:nvSpPr>
          <p:cNvPr id="12" name="文本框 14"/>
          <p:cNvSpPr txBox="1"/>
          <p:nvPr/>
        </p:nvSpPr>
        <p:spPr>
          <a:xfrm>
            <a:off x="579755" y="86995"/>
            <a:ext cx="3332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隐喻地图的案例</a:t>
            </a:r>
            <a:endParaRPr lang="zh-CN" altLang="en-US" sz="2800" b="1" dirty="0">
              <a:solidFill>
                <a:srgbClr val="0B1749"/>
              </a:solidFill>
              <a:latin typeface="宋体" panose="02010600030101010101" pitchFamily="2" charset="-122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3" y="220109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左大括号 2"/>
          <p:cNvSpPr/>
          <p:nvPr/>
        </p:nvSpPr>
        <p:spPr bwMode="auto">
          <a:xfrm>
            <a:off x="3823519" y="2560206"/>
            <a:ext cx="45719" cy="45719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kx="-3284103" algn="b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165" y="1225550"/>
            <a:ext cx="3263900" cy="2177415"/>
            <a:chOff x="78" y="1632"/>
            <a:chExt cx="14327" cy="92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6" y="1640"/>
              <a:ext cx="4384" cy="432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3" y="1632"/>
              <a:ext cx="4423" cy="432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80" y="6436"/>
              <a:ext cx="4342" cy="433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0" y="6462"/>
              <a:ext cx="4500" cy="442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" y="6436"/>
              <a:ext cx="4351" cy="432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" y="1754"/>
              <a:ext cx="4339" cy="420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8" name="箭头: 右 12"/>
            <p:cNvSpPr/>
            <p:nvPr/>
          </p:nvSpPr>
          <p:spPr bwMode="auto">
            <a:xfrm>
              <a:off x="4382" y="4005"/>
              <a:ext cx="584" cy="313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箭头: 右 14"/>
            <p:cNvSpPr/>
            <p:nvPr/>
          </p:nvSpPr>
          <p:spPr bwMode="auto">
            <a:xfrm>
              <a:off x="9384" y="4025"/>
              <a:ext cx="584" cy="313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箭头: 右 15"/>
            <p:cNvSpPr/>
            <p:nvPr/>
          </p:nvSpPr>
          <p:spPr bwMode="auto">
            <a:xfrm rot="5400000">
              <a:off x="12016" y="6031"/>
              <a:ext cx="584" cy="313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箭头: 右 16"/>
            <p:cNvSpPr/>
            <p:nvPr/>
          </p:nvSpPr>
          <p:spPr bwMode="auto">
            <a:xfrm rot="10612342">
              <a:off x="9423" y="8668"/>
              <a:ext cx="584" cy="313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箭头: 右 17"/>
            <p:cNvSpPr/>
            <p:nvPr/>
          </p:nvSpPr>
          <p:spPr bwMode="auto">
            <a:xfrm rot="10612342">
              <a:off x="4428" y="8615"/>
              <a:ext cx="584" cy="313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45" name="Picture 4" descr="食品"/>
          <p:cNvPicPr>
            <a:picLocks noChangeAspect="1"/>
          </p:cNvPicPr>
          <p:nvPr/>
        </p:nvPicPr>
        <p:blipFill>
          <a:blip r:embed="rId9" cstate="email">
            <a:lum bright="-40000" contrast="2000"/>
          </a:blip>
          <a:srcRect/>
          <a:stretch>
            <a:fillRect/>
          </a:stretch>
        </p:blipFill>
        <p:spPr bwMode="auto">
          <a:xfrm>
            <a:off x="-34290" y="3831590"/>
            <a:ext cx="3395345" cy="29914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右箭头 8"/>
          <p:cNvSpPr/>
          <p:nvPr/>
        </p:nvSpPr>
        <p:spPr>
          <a:xfrm rot="5400000">
            <a:off x="1297940" y="3422650"/>
            <a:ext cx="50038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/>
          <p:nvPr/>
        </p:nvPicPr>
        <p:blipFill>
          <a:blip r:embed="rId10"/>
          <a:stretch>
            <a:fillRect/>
          </a:stretch>
        </p:blipFill>
        <p:spPr>
          <a:xfrm>
            <a:off x="5053965" y="475615"/>
            <a:ext cx="2559050" cy="1704975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 rot="5400000">
            <a:off x="6010910" y="2264410"/>
            <a:ext cx="64579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4"/>
          <p:cNvSpPr txBox="1"/>
          <p:nvPr/>
        </p:nvSpPr>
        <p:spPr>
          <a:xfrm>
            <a:off x="48895" y="748665"/>
            <a:ext cx="2997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仿地貌晕渲的专利地图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14"/>
          <p:cNvSpPr txBox="1"/>
          <p:nvPr/>
        </p:nvSpPr>
        <p:spPr>
          <a:xfrm>
            <a:off x="6668135" y="2100580"/>
            <a:ext cx="2540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仿行政区划地图的自然基金批准项目可视化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4"/>
          <p:cNvSpPr txBox="1"/>
          <p:nvPr/>
        </p:nvSpPr>
        <p:spPr>
          <a:xfrm>
            <a:off x="255905" y="810895"/>
            <a:ext cx="7068820" cy="162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地图学如何应对</a:t>
            </a:r>
            <a:r>
              <a:rPr lang="en-US" altLang="zh-CN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时代？与深度学习的结合点在哪里？</a:t>
            </a:r>
            <a:endParaRPr lang="zh-CN" altLang="en-US" sz="21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—— </a:t>
            </a:r>
            <a:r>
              <a:rPr lang="zh-CN" altLang="en-US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深度学习是问题求解的计算方法</a:t>
            </a:r>
            <a:endParaRPr lang="zh-CN" altLang="en-US" sz="21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问题的定义、描述需要地图领域知识，</a:t>
            </a:r>
            <a:endParaRPr lang="zh-CN" altLang="en-US" sz="21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—— </a:t>
            </a:r>
            <a:r>
              <a:rPr lang="zh-CN" altLang="en-US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领域知识存在于抽象性与具象性</a:t>
            </a:r>
            <a:r>
              <a:rPr lang="zh-CN" altLang="en-US" sz="2800" b="1" dirty="0">
                <a:solidFill>
                  <a:srgbClr val="0B1749"/>
                </a:solidFill>
                <a:latin typeface="宋体" panose="02010600030101010101" pitchFamily="2" charset="-122"/>
              </a:rPr>
              <a:t>  </a:t>
            </a:r>
            <a:endParaRPr lang="zh-CN" altLang="en-US" sz="2800" b="1" dirty="0">
              <a:solidFill>
                <a:srgbClr val="0B1749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文本框 14"/>
          <p:cNvSpPr txBox="1"/>
          <p:nvPr/>
        </p:nvSpPr>
        <p:spPr>
          <a:xfrm>
            <a:off x="40640" y="34925"/>
            <a:ext cx="8526145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抽象性与具象性在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AI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地图学领域知识的体现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30145" y="2580005"/>
            <a:ext cx="6525260" cy="4034155"/>
            <a:chOff x="31" y="2179"/>
            <a:chExt cx="14369" cy="83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29" y="5320"/>
              <a:ext cx="4980" cy="1802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3" y="7809"/>
              <a:ext cx="2048" cy="2609"/>
            </a:xfrm>
            <a:prstGeom prst="rect">
              <a:avLst/>
            </a:prstGeom>
          </p:spPr>
        </p:pic>
        <p:pic>
          <p:nvPicPr>
            <p:cNvPr id="3" name="Picture 8" descr="Italy"/>
            <p:cNvPicPr>
              <a:picLocks noChangeAspect="1"/>
            </p:cNvPicPr>
            <p:nvPr/>
          </p:nvPicPr>
          <p:blipFill>
            <a:blip r:embed="rId3">
              <a:lum bright="-48001" contrast="44000"/>
            </a:blip>
            <a:stretch>
              <a:fillRect/>
            </a:stretch>
          </p:blipFill>
          <p:spPr>
            <a:xfrm>
              <a:off x="4123" y="2214"/>
              <a:ext cx="2158" cy="27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" name="Picture 6" descr="China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" y="2247"/>
              <a:ext cx="3701" cy="27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" name="Picture 7" descr="hen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" y="7820"/>
              <a:ext cx="2593" cy="260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" name="Picture 9" descr="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9" y="7659"/>
              <a:ext cx="2505" cy="290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" name="Line 10"/>
            <p:cNvSpPr/>
            <p:nvPr/>
          </p:nvSpPr>
          <p:spPr>
            <a:xfrm flipH="1">
              <a:off x="3140" y="6807"/>
              <a:ext cx="3140" cy="1148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" name="Line 11"/>
            <p:cNvSpPr/>
            <p:nvPr/>
          </p:nvSpPr>
          <p:spPr>
            <a:xfrm>
              <a:off x="7744" y="7049"/>
              <a:ext cx="1100" cy="1346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pic>
          <p:nvPicPr>
            <p:cNvPr id="17" name="Picture 7"/>
            <p:cNvPicPr>
              <a:picLocks noChangeAspect="1"/>
            </p:cNvPicPr>
            <p:nvPr/>
          </p:nvPicPr>
          <p:blipFill>
            <a:blip r:embed="rId7">
              <a:lum bright="-20001" contrast="22000"/>
            </a:blip>
            <a:stretch>
              <a:fillRect/>
            </a:stretch>
          </p:blipFill>
          <p:spPr>
            <a:xfrm>
              <a:off x="9646" y="2614"/>
              <a:ext cx="4754" cy="218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4" y="2179"/>
              <a:ext cx="2335" cy="278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69" y="7809"/>
              <a:ext cx="2505" cy="2715"/>
            </a:xfrm>
            <a:prstGeom prst="rect">
              <a:avLst/>
            </a:prstGeom>
          </p:spPr>
        </p:pic>
        <p:sp>
          <p:nvSpPr>
            <p:cNvPr id="40" name="Line 11"/>
            <p:cNvSpPr/>
            <p:nvPr/>
          </p:nvSpPr>
          <p:spPr>
            <a:xfrm>
              <a:off x="8081" y="6731"/>
              <a:ext cx="3671" cy="1236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" name="Line 11"/>
            <p:cNvSpPr/>
            <p:nvPr/>
          </p:nvSpPr>
          <p:spPr>
            <a:xfrm flipH="1">
              <a:off x="6093" y="7129"/>
              <a:ext cx="643" cy="1462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" name="右大括号 7"/>
            <p:cNvSpPr/>
            <p:nvPr/>
          </p:nvSpPr>
          <p:spPr>
            <a:xfrm rot="5400000">
              <a:off x="7035" y="-353"/>
              <a:ext cx="771" cy="11079"/>
            </a:xfrm>
            <a:prstGeom prst="rightBrace">
              <a:avLst>
                <a:gd name="adj1" fmla="val 58509"/>
                <a:gd name="adj2" fmla="val 50000"/>
              </a:avLst>
            </a:prstGeom>
            <a:ln w="28575">
              <a:solidFill>
                <a:srgbClr val="C913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9" name="Picture 26" descr="]F5MCYDM1IGH1Z`{_[QZGW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36" y="5391"/>
              <a:ext cx="1643" cy="169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" name="图片 40" descr="南京.jpg"/>
            <p:cNvPicPr>
              <a:picLocks noChangeAspect="1"/>
            </p:cNvPicPr>
            <p:nvPr/>
          </p:nvPicPr>
          <p:blipFill>
            <a:blip r:embed="rId11">
              <a:lum bright="-17999" contrast="20000"/>
            </a:blip>
            <a:stretch>
              <a:fillRect/>
            </a:stretch>
          </p:blipFill>
          <p:spPr>
            <a:xfrm>
              <a:off x="6635" y="2195"/>
              <a:ext cx="2715" cy="274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" name="文本框 8"/>
          <p:cNvSpPr txBox="1"/>
          <p:nvPr/>
        </p:nvSpPr>
        <p:spPr>
          <a:xfrm>
            <a:off x="40640" y="3061970"/>
            <a:ext cx="2082800" cy="368300"/>
          </a:xfrm>
          <a:prstGeom prst="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p>
            <a:r>
              <a:rPr lang="zh-CN" altLang="en-US" b="1"/>
              <a:t>地理空间数据输入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19380" y="4437380"/>
            <a:ext cx="1654175" cy="368300"/>
          </a:xfrm>
          <a:prstGeom prst="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p>
            <a:r>
              <a:rPr lang="en-US" altLang="zh-CN" b="1"/>
              <a:t>AI </a:t>
            </a:r>
            <a:r>
              <a:rPr lang="zh-CN" altLang="en-US" b="1"/>
              <a:t>深度学习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119380" y="5735955"/>
            <a:ext cx="1654175" cy="368300"/>
          </a:xfrm>
          <a:prstGeom prst="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p>
            <a:r>
              <a:rPr lang="zh-CN" altLang="en-US" b="1"/>
              <a:t>识别结果输出</a:t>
            </a:r>
            <a:endParaRPr lang="zh-CN" altLang="en-US" b="1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97075" y="3209925"/>
            <a:ext cx="497205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845945" y="4621530"/>
            <a:ext cx="2019935" cy="952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773555" y="5940425"/>
            <a:ext cx="919480" cy="127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4"/>
          <p:cNvSpPr txBox="1"/>
          <p:nvPr/>
        </p:nvSpPr>
        <p:spPr>
          <a:xfrm>
            <a:off x="428625" y="210185"/>
            <a:ext cx="6371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抽象性在地图领域知识表达中的作用</a:t>
            </a:r>
            <a:endParaRPr lang="zh-CN" altLang="en-US" sz="2800" b="1" dirty="0">
              <a:solidFill>
                <a:srgbClr val="0B1749"/>
              </a:solidFill>
              <a:latin typeface="宋体" panose="02010600030101010101" pitchFamily="2" charset="-122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8" y="343299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330" y="2278380"/>
            <a:ext cx="4191000" cy="4232910"/>
          </a:xfrm>
          <a:prstGeom prst="rect">
            <a:avLst/>
          </a:prstGeom>
        </p:spPr>
      </p:pic>
      <p:sp>
        <p:nvSpPr>
          <p:cNvPr id="2" name="文本框 14"/>
          <p:cNvSpPr txBox="1"/>
          <p:nvPr/>
        </p:nvSpPr>
        <p:spPr>
          <a:xfrm>
            <a:off x="255905" y="810895"/>
            <a:ext cx="83108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2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en-US" sz="22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22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、深度学习的基础 ：语料库、样本库、知识图谱</a:t>
            </a:r>
            <a:endParaRPr lang="zh-CN" altLang="en-US" sz="22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2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22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来源于大量典型案例数据的抽象</a:t>
            </a:r>
            <a:endParaRPr lang="zh-CN" altLang="en-US" sz="22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2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22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反映地理特征规律的地学信息图谱（陈述彭院士）</a:t>
            </a:r>
            <a:endParaRPr lang="zh-CN" altLang="en-US" sz="22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4379595" y="4038600"/>
          <a:ext cx="1276985" cy="1346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276350" imgH="1346200" progId="Paint.Picture">
                  <p:embed/>
                </p:oleObj>
              </mc:Choice>
              <mc:Fallback>
                <p:oleObj name="" r:id="rId3" imgW="1276350" imgH="13462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9595" y="4038600"/>
                        <a:ext cx="1276985" cy="1346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2" name="组合 131"/>
          <p:cNvGrpSpPr/>
          <p:nvPr/>
        </p:nvGrpSpPr>
        <p:grpSpPr>
          <a:xfrm rot="0">
            <a:off x="6078220" y="3899535"/>
            <a:ext cx="3051175" cy="2095500"/>
            <a:chOff x="6597675" y="2049253"/>
            <a:chExt cx="2953980" cy="2030569"/>
          </a:xfrm>
        </p:grpSpPr>
        <p:pic>
          <p:nvPicPr>
            <p:cNvPr id="122" name="图片 121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01654" y="2058711"/>
              <a:ext cx="1437398" cy="9407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23" name="图片 122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41175" y="2049253"/>
              <a:ext cx="1310480" cy="95019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24" name="图片 123"/>
            <p:cNvPicPr/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7675" y="3113667"/>
              <a:ext cx="1441377" cy="96615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25" name="图片 124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36368" y="3110575"/>
              <a:ext cx="1315287" cy="94953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1" name="组合 20"/>
          <p:cNvGrpSpPr/>
          <p:nvPr/>
        </p:nvGrpSpPr>
        <p:grpSpPr>
          <a:xfrm>
            <a:off x="4542790" y="2345690"/>
            <a:ext cx="4586605" cy="1160780"/>
            <a:chOff x="7003" y="3406"/>
            <a:chExt cx="7223" cy="1828"/>
          </a:xfrm>
        </p:grpSpPr>
        <p:graphicFrame>
          <p:nvGraphicFramePr>
            <p:cNvPr id="11" name="对象 10"/>
            <p:cNvGraphicFramePr/>
            <p:nvPr/>
          </p:nvGraphicFramePr>
          <p:xfrm>
            <a:off x="9014" y="3407"/>
            <a:ext cx="1752" cy="18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3" imgW="1485900" imgH="1200150" progId="Paint.Picture">
                    <p:embed/>
                  </p:oleObj>
                </mc:Choice>
                <mc:Fallback>
                  <p:oleObj name="" r:id="rId13" imgW="1485900" imgH="1200150" progId="Paint.Picture">
                    <p:embed/>
                    <p:pic>
                      <p:nvPicPr>
                        <p:cNvPr id="0" name="图片 1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014" y="3407"/>
                          <a:ext cx="1752" cy="18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/>
            <p:nvPr/>
          </p:nvGraphicFramePr>
          <p:xfrm>
            <a:off x="10766" y="3407"/>
            <a:ext cx="1880" cy="18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5" imgW="1479550" imgH="1200150" progId="Paint.Picture">
                    <p:embed/>
                  </p:oleObj>
                </mc:Choice>
                <mc:Fallback>
                  <p:oleObj name="" r:id="rId15" imgW="1479550" imgH="1200150" progId="Paint.Picture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766" y="3407"/>
                          <a:ext cx="1880" cy="18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/>
            <p:nvPr/>
          </p:nvGraphicFramePr>
          <p:xfrm>
            <a:off x="7003" y="3407"/>
            <a:ext cx="1909" cy="1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17" imgW="1447800" imgH="1193800" progId="Paint.Picture">
                    <p:embed/>
                  </p:oleObj>
                </mc:Choice>
                <mc:Fallback>
                  <p:oleObj name="" r:id="rId17" imgW="1447800" imgH="1193800" progId="Paint.Picture">
                    <p:embed/>
                    <p:pic>
                      <p:nvPicPr>
                        <p:cNvPr id="0" name="图片 1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003" y="3407"/>
                          <a:ext cx="1909" cy="18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/>
            <p:nvPr/>
          </p:nvGraphicFramePr>
          <p:xfrm>
            <a:off x="12646" y="3406"/>
            <a:ext cx="1580" cy="18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" name="" r:id="rId19" imgW="1104900" imgH="1403350" progId="Paint.Picture">
                    <p:embed/>
                  </p:oleObj>
                </mc:Choice>
                <mc:Fallback>
                  <p:oleObj name="" r:id="rId19" imgW="1104900" imgH="1403350" progId="Paint.Picture">
                    <p:embed/>
                    <p:pic>
                      <p:nvPicPr>
                        <p:cNvPr id="0" name="图片 19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2646" y="3406"/>
                          <a:ext cx="1580" cy="1829"/>
                        </a:xfrm>
                        <a:prstGeom prst="rect">
                          <a:avLst/>
                        </a:prstGeom>
                        <a:ln w="127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右箭头 21"/>
          <p:cNvSpPr/>
          <p:nvPr/>
        </p:nvSpPr>
        <p:spPr>
          <a:xfrm>
            <a:off x="5659120" y="4607560"/>
            <a:ext cx="375285" cy="23114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6200000">
            <a:off x="4710430" y="3698875"/>
            <a:ext cx="615315" cy="23114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10800000">
            <a:off x="4004310" y="4607560"/>
            <a:ext cx="375285" cy="23114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90670" y="5434965"/>
            <a:ext cx="1878330" cy="1076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600" b="1"/>
              <a:t>地理空间的图谱就像人的掌纹，是身份、格局、特征识别的表象</a:t>
            </a:r>
            <a:endParaRPr lang="zh-CN" alt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/>
          </p:cNvPicPr>
          <p:nvPr/>
        </p:nvPicPr>
        <p:blipFill>
          <a:blip r:embed="rId1">
            <a:lum bright="-29999" contrast="18000"/>
          </a:blip>
          <a:stretch>
            <a:fillRect/>
          </a:stretch>
        </p:blipFill>
        <p:spPr>
          <a:xfrm>
            <a:off x="106045" y="5088255"/>
            <a:ext cx="6692265" cy="1664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4"/>
          <p:cNvSpPr txBox="1"/>
          <p:nvPr/>
        </p:nvSpPr>
        <p:spPr>
          <a:xfrm>
            <a:off x="268605" y="132715"/>
            <a:ext cx="879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AI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处理的数据基础需要地图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图形抽象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获得</a:t>
            </a: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</a:t>
            </a: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GCNN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为例（</a:t>
            </a: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Graph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24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5" y="235202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971665" y="2760980"/>
            <a:ext cx="1982470" cy="2189480"/>
            <a:chOff x="2020380" y="2859075"/>
            <a:chExt cx="1051560" cy="1088136"/>
          </a:xfrm>
        </p:grpSpPr>
        <p:grpSp>
          <p:nvGrpSpPr>
            <p:cNvPr id="196" name="Group 195"/>
            <p:cNvGrpSpPr/>
            <p:nvPr/>
          </p:nvGrpSpPr>
          <p:grpSpPr>
            <a:xfrm>
              <a:off x="2061706" y="2906084"/>
              <a:ext cx="963379" cy="995205"/>
              <a:chOff x="278252" y="416218"/>
              <a:chExt cx="3012068" cy="3028879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 flipV="1">
                <a:off x="280051" y="416218"/>
                <a:ext cx="1004040" cy="1535395"/>
              </a:xfrm>
              <a:prstGeom prst="line">
                <a:avLst/>
              </a:prstGeom>
              <a:ln w="12700">
                <a:solidFill>
                  <a:srgbClr val="0300F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1284091" y="416218"/>
                <a:ext cx="373083" cy="314628"/>
              </a:xfrm>
              <a:prstGeom prst="line">
                <a:avLst/>
              </a:prstGeom>
              <a:ln w="12700">
                <a:solidFill>
                  <a:srgbClr val="A4E0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285891" y="422129"/>
                <a:ext cx="1208983" cy="914605"/>
              </a:xfrm>
              <a:prstGeom prst="line">
                <a:avLst/>
              </a:prstGeom>
              <a:ln w="12700">
                <a:solidFill>
                  <a:srgbClr val="0035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251980" y="419606"/>
                <a:ext cx="31405" cy="687629"/>
              </a:xfrm>
              <a:prstGeom prst="line">
                <a:avLst/>
              </a:prstGeom>
              <a:ln w="12700">
                <a:solidFill>
                  <a:srgbClr val="11B3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H="1" flipV="1">
                <a:off x="1251980" y="1103842"/>
                <a:ext cx="217898" cy="321940"/>
              </a:xfrm>
              <a:prstGeom prst="line">
                <a:avLst/>
              </a:prstGeom>
              <a:ln w="12700">
                <a:solidFill>
                  <a:srgbClr val="03EB8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251980" y="725619"/>
                <a:ext cx="405194" cy="378223"/>
              </a:xfrm>
              <a:prstGeom prst="line">
                <a:avLst/>
              </a:prstGeom>
              <a:ln w="12700">
                <a:solidFill>
                  <a:srgbClr val="03D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H="1">
                <a:off x="278252" y="1103841"/>
                <a:ext cx="973728" cy="847771"/>
              </a:xfrm>
              <a:prstGeom prst="line">
                <a:avLst/>
              </a:prstGeom>
              <a:ln w="12700">
                <a:solidFill>
                  <a:srgbClr val="0258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H="1" flipV="1">
                <a:off x="285382" y="1948219"/>
                <a:ext cx="525552" cy="44131"/>
              </a:xfrm>
              <a:prstGeom prst="line">
                <a:avLst/>
              </a:prstGeom>
              <a:ln w="12700">
                <a:solidFill>
                  <a:srgbClr val="00D4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 flipH="1" flipV="1">
                <a:off x="2005755" y="2133768"/>
                <a:ext cx="524032" cy="133931"/>
              </a:xfrm>
              <a:prstGeom prst="line">
                <a:avLst/>
              </a:prstGeom>
              <a:ln w="12700">
                <a:solidFill>
                  <a:srgbClr val="14C7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177653" y="2804132"/>
                <a:ext cx="262258" cy="342889"/>
              </a:xfrm>
              <a:prstGeom prst="line">
                <a:avLst/>
              </a:prstGeom>
              <a:ln w="12700">
                <a:solidFill>
                  <a:srgbClr val="07E5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933570" y="2975127"/>
                <a:ext cx="386158" cy="469970"/>
              </a:xfrm>
              <a:prstGeom prst="line">
                <a:avLst/>
              </a:prstGeom>
              <a:ln w="12700">
                <a:solidFill>
                  <a:srgbClr val="06C4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871335" y="1850937"/>
                <a:ext cx="196037" cy="686502"/>
              </a:xfrm>
              <a:prstGeom prst="line">
                <a:avLst/>
              </a:prstGeom>
              <a:ln w="12700">
                <a:solidFill>
                  <a:srgbClr val="07BB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1778580" y="1053896"/>
                <a:ext cx="106452" cy="797035"/>
              </a:xfrm>
              <a:prstGeom prst="line">
                <a:avLst/>
              </a:prstGeom>
              <a:ln w="12700">
                <a:solidFill>
                  <a:srgbClr val="03A5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3217477" y="1948219"/>
                <a:ext cx="72838" cy="447802"/>
              </a:xfrm>
              <a:prstGeom prst="line">
                <a:avLst/>
              </a:prstGeom>
              <a:ln w="12700">
                <a:solidFill>
                  <a:srgbClr val="19D7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986407" y="2381477"/>
                <a:ext cx="36302" cy="538097"/>
              </a:xfrm>
              <a:prstGeom prst="line">
                <a:avLst/>
              </a:prstGeom>
              <a:ln w="12700">
                <a:solidFill>
                  <a:srgbClr val="0DCD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2494874" y="1336734"/>
                <a:ext cx="722603" cy="611485"/>
              </a:xfrm>
              <a:prstGeom prst="line">
                <a:avLst/>
              </a:prstGeom>
              <a:ln w="12700">
                <a:solidFill>
                  <a:srgbClr val="038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810934" y="1850937"/>
                <a:ext cx="256432" cy="14141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85382" y="1948219"/>
                <a:ext cx="585947" cy="589220"/>
              </a:xfrm>
              <a:prstGeom prst="line">
                <a:avLst/>
              </a:prstGeom>
              <a:ln w="12700">
                <a:solidFill>
                  <a:srgbClr val="04A1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81800" y="1948219"/>
                <a:ext cx="651775" cy="1496878"/>
              </a:xfrm>
              <a:prstGeom prst="line">
                <a:avLst/>
              </a:prstGeom>
              <a:ln w="12700">
                <a:solidFill>
                  <a:srgbClr val="0822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871335" y="2537439"/>
                <a:ext cx="62240" cy="907658"/>
              </a:xfrm>
              <a:prstGeom prst="line">
                <a:avLst/>
              </a:prstGeom>
              <a:ln w="12700">
                <a:solidFill>
                  <a:srgbClr val="0098B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933570" y="3147022"/>
                <a:ext cx="1244083" cy="298075"/>
              </a:xfrm>
              <a:prstGeom prst="line">
                <a:avLst/>
              </a:prstGeom>
              <a:ln w="12700">
                <a:solidFill>
                  <a:srgbClr val="0057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1319733" y="2975128"/>
                <a:ext cx="857920" cy="171895"/>
              </a:xfrm>
              <a:prstGeom prst="line">
                <a:avLst/>
              </a:prstGeom>
              <a:ln w="12700">
                <a:solidFill>
                  <a:srgbClr val="009B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871335" y="2537439"/>
                <a:ext cx="448398" cy="437689"/>
              </a:xfrm>
              <a:prstGeom prst="line">
                <a:avLst/>
              </a:prstGeom>
              <a:ln w="12700">
                <a:solidFill>
                  <a:srgbClr val="07C7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871335" y="2133768"/>
                <a:ext cx="1134420" cy="403671"/>
              </a:xfrm>
              <a:prstGeom prst="line">
                <a:avLst/>
              </a:prstGeom>
              <a:ln w="12700">
                <a:solidFill>
                  <a:srgbClr val="065B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1319733" y="2133768"/>
                <a:ext cx="686022" cy="841359"/>
              </a:xfrm>
              <a:prstGeom prst="line">
                <a:avLst/>
              </a:prstGeom>
              <a:ln w="12700">
                <a:solidFill>
                  <a:srgbClr val="077B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 flipV="1">
                <a:off x="2005755" y="2133768"/>
                <a:ext cx="171898" cy="1013254"/>
              </a:xfrm>
              <a:prstGeom prst="line">
                <a:avLst/>
              </a:prstGeom>
              <a:ln w="12700">
                <a:solidFill>
                  <a:srgbClr val="1275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439911" y="2267699"/>
                <a:ext cx="89875" cy="536434"/>
              </a:xfrm>
              <a:prstGeom prst="line">
                <a:avLst/>
              </a:prstGeom>
              <a:ln w="12700">
                <a:solidFill>
                  <a:srgbClr val="07CC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2986407" y="1948219"/>
                <a:ext cx="231064" cy="433253"/>
              </a:xfrm>
              <a:prstGeom prst="line">
                <a:avLst/>
              </a:prstGeom>
              <a:ln w="12700">
                <a:solidFill>
                  <a:srgbClr val="0AD4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3022715" y="2396021"/>
                <a:ext cx="267599" cy="523548"/>
              </a:xfrm>
              <a:prstGeom prst="line">
                <a:avLst/>
              </a:prstGeom>
              <a:ln w="12700">
                <a:solidFill>
                  <a:srgbClr val="09C9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2529786" y="1948219"/>
                <a:ext cx="687684" cy="319480"/>
              </a:xfrm>
              <a:prstGeom prst="line">
                <a:avLst/>
              </a:prstGeom>
              <a:ln w="12700">
                <a:solidFill>
                  <a:srgbClr val="00AE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2439911" y="2804133"/>
                <a:ext cx="582798" cy="115441"/>
              </a:xfrm>
              <a:prstGeom prst="line">
                <a:avLst/>
              </a:prstGeom>
              <a:ln w="12700">
                <a:solidFill>
                  <a:srgbClr val="0EC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2177653" y="2919574"/>
                <a:ext cx="845062" cy="227454"/>
              </a:xfrm>
              <a:prstGeom prst="line">
                <a:avLst/>
              </a:prstGeom>
              <a:ln w="12700">
                <a:solidFill>
                  <a:srgbClr val="009D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2526985" y="2267699"/>
                <a:ext cx="459422" cy="113773"/>
              </a:xfrm>
              <a:prstGeom prst="line">
                <a:avLst/>
              </a:prstGeom>
              <a:ln w="12700">
                <a:solidFill>
                  <a:srgbClr val="02DB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2439911" y="2381477"/>
                <a:ext cx="546496" cy="422656"/>
              </a:xfrm>
              <a:prstGeom prst="line">
                <a:avLst/>
              </a:prstGeom>
              <a:ln w="12700">
                <a:solidFill>
                  <a:srgbClr val="03B6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810934" y="1992350"/>
                <a:ext cx="60395" cy="562098"/>
              </a:xfrm>
              <a:prstGeom prst="line">
                <a:avLst/>
              </a:prstGeom>
              <a:ln w="12700">
                <a:solidFill>
                  <a:srgbClr val="00C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810934" y="1103841"/>
                <a:ext cx="441041" cy="888508"/>
              </a:xfrm>
              <a:prstGeom prst="line">
                <a:avLst/>
              </a:prstGeom>
              <a:ln w="12700">
                <a:solidFill>
                  <a:srgbClr val="0989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067372" y="1103841"/>
                <a:ext cx="184608" cy="747090"/>
              </a:xfrm>
              <a:prstGeom prst="line">
                <a:avLst/>
              </a:prstGeom>
              <a:ln w="12700">
                <a:solidFill>
                  <a:srgbClr val="04A6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64684" y="1425787"/>
                <a:ext cx="404016" cy="424700"/>
              </a:xfrm>
              <a:prstGeom prst="line">
                <a:avLst/>
              </a:prstGeom>
              <a:ln w="12700">
                <a:solidFill>
                  <a:srgbClr val="05C5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253774" y="1060542"/>
                <a:ext cx="632488" cy="43300"/>
              </a:xfrm>
              <a:prstGeom prst="line">
                <a:avLst/>
              </a:prstGeom>
              <a:ln w="12700">
                <a:solidFill>
                  <a:srgbClr val="00CC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1468107" y="1421329"/>
                <a:ext cx="310473" cy="429159"/>
              </a:xfrm>
              <a:prstGeom prst="line">
                <a:avLst/>
              </a:prstGeom>
              <a:ln w="12700">
                <a:solidFill>
                  <a:srgbClr val="09CF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1064684" y="1850487"/>
                <a:ext cx="713902" cy="0"/>
              </a:xfrm>
              <a:prstGeom prst="line">
                <a:avLst/>
              </a:prstGeom>
              <a:ln w="12700">
                <a:solidFill>
                  <a:srgbClr val="0DB1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2005755" y="1336728"/>
                <a:ext cx="484837" cy="797040"/>
              </a:xfrm>
              <a:prstGeom prst="line">
                <a:avLst/>
              </a:prstGeom>
              <a:ln w="12700">
                <a:solidFill>
                  <a:srgbClr val="0B96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H="1" flipV="1">
                <a:off x="2494874" y="1336734"/>
                <a:ext cx="32111" cy="936671"/>
              </a:xfrm>
              <a:prstGeom prst="line">
                <a:avLst/>
              </a:prstGeom>
              <a:ln w="12700">
                <a:solidFill>
                  <a:srgbClr val="0B95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H="1" flipV="1">
                <a:off x="1780516" y="1853004"/>
                <a:ext cx="222437" cy="276055"/>
              </a:xfrm>
              <a:prstGeom prst="line">
                <a:avLst/>
              </a:prstGeom>
              <a:ln w="12700">
                <a:solidFill>
                  <a:srgbClr val="34DD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>
                <a:off x="1656058" y="730846"/>
                <a:ext cx="227573" cy="328033"/>
              </a:xfrm>
              <a:prstGeom prst="line">
                <a:avLst/>
              </a:prstGeom>
              <a:ln w="12700">
                <a:solidFill>
                  <a:srgbClr val="08EA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1882384" y="1055798"/>
                <a:ext cx="608207" cy="280930"/>
              </a:xfrm>
              <a:prstGeom prst="line">
                <a:avLst/>
              </a:prstGeom>
              <a:ln w="12700">
                <a:solidFill>
                  <a:srgbClr val="04BC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776781" y="1336727"/>
                <a:ext cx="715286" cy="511573"/>
              </a:xfrm>
              <a:prstGeom prst="line">
                <a:avLst/>
              </a:prstGeom>
              <a:ln w="12700">
                <a:solidFill>
                  <a:srgbClr val="0995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471672" y="1058884"/>
                <a:ext cx="414465" cy="366903"/>
              </a:xfrm>
              <a:prstGeom prst="line">
                <a:avLst/>
              </a:prstGeom>
              <a:ln w="12700">
                <a:solidFill>
                  <a:srgbClr val="02CD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875617" y="1847560"/>
                <a:ext cx="907245" cy="687607"/>
              </a:xfrm>
              <a:prstGeom prst="line">
                <a:avLst/>
              </a:prstGeom>
              <a:ln w="12700">
                <a:solidFill>
                  <a:srgbClr val="025E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2002953" y="2129059"/>
                <a:ext cx="436963" cy="675074"/>
              </a:xfrm>
              <a:prstGeom prst="line">
                <a:avLst/>
              </a:prstGeom>
              <a:ln w="12700">
                <a:solidFill>
                  <a:srgbClr val="0AA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2986413" y="2381534"/>
                <a:ext cx="303907" cy="1454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/>
            <p:cNvGrpSpPr/>
            <p:nvPr/>
          </p:nvGrpSpPr>
          <p:grpSpPr>
            <a:xfrm>
              <a:off x="2020380" y="2859075"/>
              <a:ext cx="1051560" cy="1088136"/>
              <a:chOff x="2315348" y="2170800"/>
              <a:chExt cx="3287774" cy="3311790"/>
            </a:xfrm>
          </p:grpSpPr>
          <p:sp>
            <p:nvSpPr>
              <p:cNvPr id="198" name="Oval 197"/>
              <p:cNvSpPr/>
              <p:nvPr/>
            </p:nvSpPr>
            <p:spPr>
              <a:xfrm>
                <a:off x="3314056" y="2170800"/>
                <a:ext cx="282840" cy="282840"/>
              </a:xfrm>
              <a:prstGeom prst="ellipse">
                <a:avLst/>
              </a:prstGeom>
              <a:solidFill>
                <a:srgbClr val="5FC19E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2315348" y="3702837"/>
                <a:ext cx="282840" cy="282840"/>
              </a:xfrm>
              <a:prstGeom prst="ellipse">
                <a:avLst/>
              </a:prstGeom>
              <a:solidFill>
                <a:srgbClr val="2B9652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2963536" y="5199750"/>
                <a:ext cx="282840" cy="282840"/>
              </a:xfrm>
              <a:prstGeom prst="ellipse">
                <a:avLst/>
              </a:prstGeom>
              <a:solidFill>
                <a:srgbClr val="014D1F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4207620" y="4901670"/>
                <a:ext cx="282840" cy="282840"/>
              </a:xfrm>
              <a:prstGeom prst="ellipse">
                <a:avLst/>
              </a:prstGeom>
              <a:solidFill>
                <a:srgbClr val="0D7633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469880" y="4558770"/>
                <a:ext cx="282840" cy="282840"/>
              </a:xfrm>
              <a:prstGeom prst="ellipse">
                <a:avLst/>
              </a:prstGeom>
              <a:solidFill>
                <a:srgbClr val="167E4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5052682" y="4672620"/>
                <a:ext cx="282840" cy="282840"/>
              </a:xfrm>
              <a:prstGeom prst="ellipse">
                <a:avLst/>
              </a:prstGeom>
              <a:solidFill>
                <a:srgbClr val="2C95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5320282" y="4139220"/>
                <a:ext cx="282840" cy="282840"/>
              </a:xfrm>
              <a:prstGeom prst="ellipse">
                <a:avLst/>
              </a:prstGeom>
              <a:solidFill>
                <a:srgbClr val="1F864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015122" y="4134510"/>
                <a:ext cx="282840" cy="282840"/>
              </a:xfrm>
              <a:prstGeom prst="ellipse">
                <a:avLst/>
              </a:prstGeom>
              <a:solidFill>
                <a:srgbClr val="78C7B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5247442" y="3708795"/>
                <a:ext cx="282840" cy="282840"/>
              </a:xfrm>
              <a:prstGeom prst="ellipse">
                <a:avLst/>
              </a:prstGeom>
              <a:solidFill>
                <a:srgbClr val="00662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4559755" y="4022325"/>
                <a:ext cx="282840" cy="282840"/>
              </a:xfrm>
              <a:prstGeom prst="ellipse">
                <a:avLst/>
              </a:prstGeom>
              <a:solidFill>
                <a:srgbClr val="4EB88A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4035720" y="3888390"/>
                <a:ext cx="282840" cy="282840"/>
              </a:xfrm>
              <a:prstGeom prst="ellipse">
                <a:avLst/>
              </a:prstGeom>
              <a:solidFill>
                <a:srgbClr val="76CAB2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4507980" y="3091335"/>
                <a:ext cx="282840" cy="282840"/>
              </a:xfrm>
              <a:prstGeom prst="ellipse">
                <a:avLst/>
              </a:prstGeom>
              <a:solidFill>
                <a:srgbClr val="7FD2B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3915000" y="2808495"/>
                <a:ext cx="282840" cy="282840"/>
              </a:xfrm>
              <a:prstGeom prst="ellipse">
                <a:avLst/>
              </a:prstGeom>
              <a:solidFill>
                <a:srgbClr val="004E1F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3687137" y="2480211"/>
                <a:ext cx="282840" cy="282840"/>
              </a:xfrm>
              <a:prstGeom prst="ellipse">
                <a:avLst/>
              </a:prstGeom>
              <a:solidFill>
                <a:srgbClr val="3CA469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3281943" y="2861835"/>
                <a:ext cx="282840" cy="282840"/>
              </a:xfrm>
              <a:prstGeom prst="ellipse">
                <a:avLst/>
              </a:prstGeom>
              <a:solidFill>
                <a:srgbClr val="0C7732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3097336" y="3610785"/>
                <a:ext cx="282840" cy="282840"/>
              </a:xfrm>
              <a:prstGeom prst="ellipse">
                <a:avLst/>
              </a:prstGeom>
              <a:solidFill>
                <a:srgbClr val="167F3A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2840901" y="3746970"/>
                <a:ext cx="282840" cy="282840"/>
              </a:xfrm>
              <a:prstGeom prst="ellipse">
                <a:avLst/>
              </a:prstGeom>
              <a:solidFill>
                <a:srgbClr val="38A669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2901298" y="4292070"/>
                <a:ext cx="282840" cy="282840"/>
              </a:xfrm>
              <a:prstGeom prst="ellipse">
                <a:avLst/>
              </a:prstGeom>
              <a:solidFill>
                <a:srgbClr val="5CBA9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3349696" y="4729770"/>
                <a:ext cx="282840" cy="282840"/>
              </a:xfrm>
              <a:prstGeom prst="ellipse">
                <a:avLst/>
              </a:prstGeom>
              <a:solidFill>
                <a:srgbClr val="5FC2A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3491372" y="3180390"/>
                <a:ext cx="282840" cy="282840"/>
              </a:xfrm>
              <a:prstGeom prst="ellipse">
                <a:avLst/>
              </a:prstGeom>
              <a:solidFill>
                <a:srgbClr val="36A769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3808547" y="3610785"/>
                <a:ext cx="282840" cy="282840"/>
              </a:xfrm>
              <a:prstGeom prst="ellipse">
                <a:avLst/>
              </a:prstGeom>
              <a:solidFill>
                <a:srgbClr val="0E7734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76810" name="组合 76809"/>
          <p:cNvGrpSpPr/>
          <p:nvPr/>
        </p:nvGrpSpPr>
        <p:grpSpPr>
          <a:xfrm>
            <a:off x="160020" y="2698115"/>
            <a:ext cx="3590925" cy="1931670"/>
            <a:chOff x="379" y="1104"/>
            <a:chExt cx="2885" cy="2064"/>
          </a:xfrm>
        </p:grpSpPr>
        <p:grpSp>
          <p:nvGrpSpPr>
            <p:cNvPr id="76811" name="组合 76810"/>
            <p:cNvGrpSpPr/>
            <p:nvPr/>
          </p:nvGrpSpPr>
          <p:grpSpPr>
            <a:xfrm>
              <a:off x="384" y="1104"/>
              <a:ext cx="2880" cy="2064"/>
              <a:chOff x="6279" y="12338"/>
              <a:chExt cx="4252" cy="2813"/>
            </a:xfrm>
          </p:grpSpPr>
          <p:pic>
            <p:nvPicPr>
              <p:cNvPr id="76812" name="图片 76811" descr="s1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9" y="12338"/>
                <a:ext cx="4252" cy="2813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76813" name="矩形 76812"/>
              <p:cNvSpPr/>
              <p:nvPr/>
            </p:nvSpPr>
            <p:spPr>
              <a:xfrm>
                <a:off x="9470" y="13487"/>
                <a:ext cx="139" cy="1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0" tIns="0" rIns="0" bIns="0"/>
              <a:lstStyle/>
              <a:p>
                <a:pPr algn="just" eaLnBrk="0" hangingPunct="0"/>
                <a:r>
                  <a:rPr lang="en-US" altLang="zh-CN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  <a:endParaRPr lang="en-US" altLang="zh-CN" b="1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814" name="矩形 76813"/>
              <p:cNvSpPr/>
              <p:nvPr/>
            </p:nvSpPr>
            <p:spPr>
              <a:xfrm>
                <a:off x="6489" y="12806"/>
                <a:ext cx="139" cy="1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0" tIns="0" rIns="0" bIns="0"/>
              <a:lstStyle/>
              <a:p>
                <a:pPr algn="just" eaLnBrk="0" hangingPunct="0"/>
                <a:r>
                  <a:rPr lang="en-US" altLang="zh-CN" sz="16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  <a:endParaRPr lang="en-US" altLang="zh-CN" sz="16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6815" name="矩形 76814"/>
            <p:cNvSpPr/>
            <p:nvPr/>
          </p:nvSpPr>
          <p:spPr>
            <a:xfrm>
              <a:off x="379" y="1104"/>
              <a:ext cx="2885" cy="2064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9402" name="图片 59401" descr="f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670" y="2731770"/>
            <a:ext cx="2182495" cy="19265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3" name="组合 2"/>
          <p:cNvGrpSpPr/>
          <p:nvPr/>
        </p:nvGrpSpPr>
        <p:grpSpPr>
          <a:xfrm>
            <a:off x="140970" y="770255"/>
            <a:ext cx="8812530" cy="1675765"/>
            <a:chOff x="128" y="6904"/>
            <a:chExt cx="13878" cy="2639"/>
          </a:xfrm>
        </p:grpSpPr>
        <p:graphicFrame>
          <p:nvGraphicFramePr>
            <p:cNvPr id="133140" name="对象 133139"/>
            <p:cNvGraphicFramePr/>
            <p:nvPr/>
          </p:nvGraphicFramePr>
          <p:xfrm>
            <a:off x="128" y="6904"/>
            <a:ext cx="3020" cy="2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" name="" r:id="rId5" imgW="9410700" imgH="6604000" progId="Photoshop.Image.5">
                    <p:embed/>
                  </p:oleObj>
                </mc:Choice>
                <mc:Fallback>
                  <p:oleObj name="" r:id="rId5" imgW="9410700" imgH="6604000" progId="Photoshop.Image.5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8" y="6904"/>
                          <a:ext cx="3020" cy="25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146" name="对象 134145"/>
            <p:cNvGraphicFramePr/>
            <p:nvPr/>
          </p:nvGraphicFramePr>
          <p:xfrm>
            <a:off x="3503" y="6905"/>
            <a:ext cx="3241" cy="2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7" name="" r:id="rId7" imgW="9436100" imgH="6680200" progId="Photoshop.Image.5">
                    <p:embed/>
                  </p:oleObj>
                </mc:Choice>
                <mc:Fallback>
                  <p:oleObj name="" r:id="rId7" imgW="9436100" imgH="6680200" progId="Photoshop.Image.5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503" y="6905"/>
                          <a:ext cx="3241" cy="2538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386" name="对象 144385"/>
            <p:cNvGraphicFramePr/>
            <p:nvPr/>
          </p:nvGraphicFramePr>
          <p:xfrm>
            <a:off x="10724" y="6905"/>
            <a:ext cx="3282" cy="2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8" name="" r:id="rId9" imgW="9499600" imgH="6781800" progId="Photoshop.Image.5">
                    <p:embed/>
                  </p:oleObj>
                </mc:Choice>
                <mc:Fallback>
                  <p:oleObj name="" r:id="rId9" imgW="9499600" imgH="6781800" progId="Photoshop.Image.5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724" y="6905"/>
                          <a:ext cx="3282" cy="2639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66" name="对象 139265"/>
            <p:cNvGraphicFramePr/>
            <p:nvPr/>
          </p:nvGraphicFramePr>
          <p:xfrm>
            <a:off x="7170" y="6904"/>
            <a:ext cx="3214" cy="2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" name="" r:id="rId11" imgW="9537700" imgH="6794500" progId="Photoshop.Image.5">
                    <p:embed/>
                  </p:oleObj>
                </mc:Choice>
                <mc:Fallback>
                  <p:oleObj name="" r:id="rId11" imgW="9537700" imgH="6794500" progId="Photoshop.Image.5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170" y="6904"/>
                          <a:ext cx="3214" cy="2538"/>
                        </a:xfrm>
                        <a:prstGeom prst="rect">
                          <a:avLst/>
                        </a:prstGeom>
                        <a:noFill/>
                        <a:ln w="28575" cap="flat" cmpd="sng">
                          <a:solidFill>
                            <a:schemeClr val="tx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右箭头 3"/>
          <p:cNvSpPr/>
          <p:nvPr/>
        </p:nvSpPr>
        <p:spPr>
          <a:xfrm>
            <a:off x="1852930" y="1682115"/>
            <a:ext cx="619760" cy="213360"/>
          </a:xfrm>
          <a:prstGeom prst="rightArrow">
            <a:avLst/>
          </a:prstGeom>
          <a:solidFill>
            <a:srgbClr val="C91312"/>
          </a:soli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4090670" y="1614805"/>
            <a:ext cx="619760" cy="213360"/>
          </a:xfrm>
          <a:prstGeom prst="rightArrow">
            <a:avLst/>
          </a:prstGeom>
          <a:solidFill>
            <a:srgbClr val="C91312"/>
          </a:soli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6447790" y="1614805"/>
            <a:ext cx="619760" cy="213360"/>
          </a:xfrm>
          <a:prstGeom prst="rightArrow">
            <a:avLst/>
          </a:prstGeom>
          <a:solidFill>
            <a:srgbClr val="C91312"/>
          </a:soli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5400000">
            <a:off x="7690485" y="2484755"/>
            <a:ext cx="619760" cy="213360"/>
          </a:xfrm>
          <a:prstGeom prst="rightArrow">
            <a:avLst/>
          </a:prstGeom>
          <a:solidFill>
            <a:srgbClr val="C91312"/>
          </a:soli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2144395" y="5326380"/>
            <a:ext cx="504825" cy="151130"/>
          </a:xfrm>
          <a:prstGeom prst="rightArrow">
            <a:avLst/>
          </a:prstGeom>
          <a:solidFill>
            <a:srgbClr val="C91312"/>
          </a:soli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355715" y="3569335"/>
            <a:ext cx="619760" cy="189230"/>
          </a:xfrm>
          <a:prstGeom prst="rightArrow">
            <a:avLst/>
          </a:prstGeom>
          <a:solidFill>
            <a:srgbClr val="C91312"/>
          </a:soli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18"/>
          <p:cNvSpPr/>
          <p:nvPr/>
        </p:nvSpPr>
        <p:spPr>
          <a:xfrm>
            <a:off x="6813550" y="5628005"/>
            <a:ext cx="2245995" cy="1124585"/>
          </a:xfrm>
          <a:prstGeom prst="rect">
            <a:avLst/>
          </a:prstGeom>
          <a:solidFill>
            <a:srgbClr val="E2F0D9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地图图形的数据组织不能用图像的阵列结构或语音数据的线性机构，需要抽象为图</a:t>
            </a:r>
            <a:r>
              <a:rPr lang="en-US" altLang="zh-CN" sz="1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graph </a:t>
            </a:r>
            <a:r>
              <a:rPr lang="zh-CN" altLang="en-US" sz="1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  <a:endParaRPr lang="zh-CN" altLang="en-US" sz="14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679190" y="3522345"/>
            <a:ext cx="619760" cy="189230"/>
          </a:xfrm>
          <a:prstGeom prst="rightArrow">
            <a:avLst/>
          </a:prstGeom>
          <a:solidFill>
            <a:srgbClr val="C91312"/>
          </a:soli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4177030" y="5396865"/>
            <a:ext cx="447675" cy="151130"/>
          </a:xfrm>
          <a:prstGeom prst="rightArrow">
            <a:avLst/>
          </a:prstGeom>
          <a:solidFill>
            <a:srgbClr val="C91312"/>
          </a:solidFill>
          <a:ln>
            <a:solidFill>
              <a:srgbClr val="C91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993890" y="4857750"/>
            <a:ext cx="1201420" cy="728345"/>
            <a:chOff x="12318" y="8141"/>
            <a:chExt cx="1025" cy="1147"/>
          </a:xfrm>
        </p:grpSpPr>
        <p:sp>
          <p:nvSpPr>
            <p:cNvPr id="7" name="右箭头 6"/>
            <p:cNvSpPr/>
            <p:nvPr/>
          </p:nvSpPr>
          <p:spPr>
            <a:xfrm>
              <a:off x="12318" y="8990"/>
              <a:ext cx="976" cy="298"/>
            </a:xfrm>
            <a:prstGeom prst="rightArrow">
              <a:avLst/>
            </a:prstGeom>
            <a:solidFill>
              <a:srgbClr val="C91312"/>
            </a:solidFill>
            <a:ln>
              <a:solidFill>
                <a:srgbClr val="C913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16200000">
              <a:off x="12706" y="8480"/>
              <a:ext cx="976" cy="298"/>
            </a:xfrm>
            <a:prstGeom prst="rightArrow">
              <a:avLst/>
            </a:prstGeom>
            <a:solidFill>
              <a:srgbClr val="C91312"/>
            </a:solidFill>
            <a:ln>
              <a:solidFill>
                <a:srgbClr val="C913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1" y="234500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4"/>
          <p:cNvSpPr txBox="1"/>
          <p:nvPr/>
        </p:nvSpPr>
        <p:spPr>
          <a:xfrm>
            <a:off x="618490" y="132080"/>
            <a:ext cx="6282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CNN 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神经元的指标描述需要地图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认知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抽象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726440"/>
            <a:ext cx="6278880" cy="5939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0900" y="4497070"/>
            <a:ext cx="184912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/>
              <a:t>基于空间认知、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en-US" altLang="zh-CN" b="1"/>
              <a:t>Gestalt</a:t>
            </a:r>
            <a:r>
              <a:rPr lang="zh-CN" altLang="en-US" b="1"/>
              <a:t>原则、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zh-CN" altLang="en-US" b="1"/>
              <a:t>空间格局规则等，对识别参量抽象概括</a:t>
            </a:r>
            <a:endParaRPr lang="zh-CN" altLang="en-US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4"/>
          <p:cNvSpPr txBox="1"/>
          <p:nvPr/>
        </p:nvSpPr>
        <p:spPr>
          <a:xfrm>
            <a:off x="419100" y="220345"/>
            <a:ext cx="7470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下的地理场景设计需要地图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具象思维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3" y="353459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左大括号 2"/>
          <p:cNvSpPr/>
          <p:nvPr/>
        </p:nvSpPr>
        <p:spPr bwMode="auto">
          <a:xfrm>
            <a:off x="3651434" y="1719466"/>
            <a:ext cx="45719" cy="45719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kx="-3284103" algn="b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" y="2567940"/>
            <a:ext cx="3788410" cy="21215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37" y="986001"/>
            <a:ext cx="1566863" cy="151188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529" y="985916"/>
            <a:ext cx="2186327" cy="1424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ts val="800"/>
              </a:spcBef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计算机游戏中的地理场景建模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8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怎样让游戏中的地理场景更形象？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91770" y="4804410"/>
          <a:ext cx="3787775" cy="193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5562600" imgH="3543300" progId="Paint.Picture">
                  <p:embed/>
                </p:oleObj>
              </mc:Choice>
              <mc:Fallback>
                <p:oleObj name="" r:id="rId4" imgW="5562600" imgH="35433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770" y="4804410"/>
                        <a:ext cx="3787775" cy="193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4248184" y="2387492"/>
            <a:ext cx="2291421" cy="4391503"/>
            <a:chOff x="1560499" y="2369345"/>
            <a:chExt cx="2291421" cy="4391503"/>
          </a:xfrm>
        </p:grpSpPr>
        <p:pic>
          <p:nvPicPr>
            <p:cNvPr id="14" name="图片 13" descr="C:\Users\xr\Documents\Tencent Files\731046974\Image\C2C\{6V8R[$PGBLXM_9HGLP1E6A.png"/>
            <p:cNvPicPr/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1560499" y="2369345"/>
              <a:ext cx="1839374" cy="1667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5341" y="4169631"/>
              <a:ext cx="2114571" cy="259121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1560499" y="2369346"/>
              <a:ext cx="2291421" cy="439150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80143" y="2387717"/>
            <a:ext cx="2291421" cy="4391502"/>
            <a:chOff x="4572000" y="2369346"/>
            <a:chExt cx="2291421" cy="43915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0072" y="2852936"/>
              <a:ext cx="1514475" cy="15144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0032" y="4509120"/>
              <a:ext cx="1951054" cy="203167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 bwMode="auto">
            <a:xfrm>
              <a:off x="4572000" y="2369346"/>
              <a:ext cx="2291421" cy="439150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5" name="左大括号 14"/>
          <p:cNvSpPr/>
          <p:nvPr/>
        </p:nvSpPr>
        <p:spPr bwMode="auto">
          <a:xfrm rot="5400000">
            <a:off x="6329045" y="469265"/>
            <a:ext cx="525780" cy="3312160"/>
          </a:xfrm>
          <a:prstGeom prst="leftBrace">
            <a:avLst>
              <a:gd name="adj1" fmla="val 27101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p>
            <a:pPr marL="0" marR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3" descr="树图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4971415" y="889635"/>
            <a:ext cx="2578100" cy="88963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ysDash"/>
            <a:miter lim="800000"/>
            <a:headEnd/>
            <a:tailEnd/>
          </a:ln>
        </p:spPr>
      </p:pic>
      <p:sp>
        <p:nvSpPr>
          <p:cNvPr id="19" name="文本框 18"/>
          <p:cNvSpPr txBox="1"/>
          <p:nvPr/>
        </p:nvSpPr>
        <p:spPr>
          <a:xfrm>
            <a:off x="7549515" y="742315"/>
            <a:ext cx="1631950" cy="1301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ts val="800"/>
              </a:spcBef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基于已知特征设计平面地图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800"/>
              </a:spcBef>
            </a:pPr>
            <a:r>
              <a:rPr 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怎样仿真得更像地图？</a:t>
            </a:r>
            <a:endParaRPr 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21590" y="3509645"/>
            <a:ext cx="7025005" cy="321627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244600" y="4904105"/>
            <a:ext cx="5539740" cy="341630"/>
            <a:chOff x="1408176" y="5404104"/>
            <a:chExt cx="6153912" cy="577346"/>
          </a:xfrm>
        </p:grpSpPr>
        <p:cxnSp>
          <p:nvCxnSpPr>
            <p:cNvPr id="15" name="Elbow Connector 14"/>
            <p:cNvCxnSpPr/>
            <p:nvPr/>
          </p:nvCxnSpPr>
          <p:spPr>
            <a:xfrm rot="16200000" flipV="1">
              <a:off x="1120893" y="5691388"/>
              <a:ext cx="577345" cy="277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/>
            <p:nvPr/>
          </p:nvCxnSpPr>
          <p:spPr>
            <a:xfrm flipV="1">
              <a:off x="1408176" y="5404104"/>
              <a:ext cx="6153912" cy="577346"/>
            </a:xfrm>
            <a:prstGeom prst="bentConnector3">
              <a:avLst>
                <a:gd name="adj1" fmla="val 10007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2484755" y="5509895"/>
            <a:ext cx="9937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1400" dirty="0" smtClean="0">
                <a:solidFill>
                  <a:srgbClr val="0B174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最小化误差：</a:t>
            </a:r>
            <a:endParaRPr lang="en-US" altLang="zh-CN" sz="1400" dirty="0">
              <a:solidFill>
                <a:srgbClr val="0B174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5316855"/>
            <a:ext cx="2438400" cy="6927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5630" y="46990"/>
            <a:ext cx="84874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案例一：建筑物形状检索</a:t>
            </a:r>
            <a:endParaRPr lang="zh-CN" altLang="en-US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深度学习：图卷积自编码器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Graph Convolutional 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Autoencoder</a:t>
            </a:r>
            <a:r>
              <a:rPr lang="zh-CN" altLang="en-US" sz="2000" b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40" y="181862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346075" y="1287780"/>
            <a:ext cx="4821555" cy="2125345"/>
            <a:chOff x="1826" y="1775"/>
            <a:chExt cx="8246" cy="3319"/>
          </a:xfrm>
        </p:grpSpPr>
        <p:pic>
          <p:nvPicPr>
            <p:cNvPr id="36" name="Picture 35"/>
            <p:cNvPicPr/>
            <p:nvPr/>
          </p:nvPicPr>
          <p:blipFill rotWithShape="1">
            <a:blip r:embed="rId4"/>
            <a:srcRect l="1697" r="2629" b="2659"/>
            <a:stretch>
              <a:fillRect/>
            </a:stretch>
          </p:blipFill>
          <p:spPr bwMode="auto">
            <a:xfrm>
              <a:off x="7314" y="1775"/>
              <a:ext cx="2758" cy="3236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Right Arrow 36"/>
            <p:cNvSpPr/>
            <p:nvPr/>
          </p:nvSpPr>
          <p:spPr>
            <a:xfrm>
              <a:off x="6299" y="3402"/>
              <a:ext cx="1257" cy="247"/>
            </a:xfrm>
            <a:prstGeom prst="rightArrow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charset="-122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99" y="2832"/>
              <a:ext cx="2236" cy="5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spcBef>
                  <a:spcPts val="1200"/>
                </a:spcBef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特征度量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826" y="1775"/>
              <a:ext cx="4371" cy="3319"/>
              <a:chOff x="1332" y="1919"/>
              <a:chExt cx="4658" cy="3758"/>
            </a:xfrm>
          </p:grpSpPr>
          <p:sp>
            <p:nvSpPr>
              <p:cNvPr id="2" name="Freeform 8"/>
              <p:cNvSpPr>
                <a:spLocks noChangeAspect="1"/>
              </p:cNvSpPr>
              <p:nvPr/>
            </p:nvSpPr>
            <p:spPr bwMode="auto">
              <a:xfrm>
                <a:off x="2192" y="2565"/>
                <a:ext cx="714" cy="959"/>
              </a:xfrm>
              <a:custGeom>
                <a:avLst/>
                <a:gdLst>
                  <a:gd name="T0" fmla="*/ 32 w 71"/>
                  <a:gd name="T1" fmla="*/ 37 h 96"/>
                  <a:gd name="T2" fmla="*/ 69 w 71"/>
                  <a:gd name="T3" fmla="*/ 43 h 96"/>
                  <a:gd name="T4" fmla="*/ 71 w 71"/>
                  <a:gd name="T5" fmla="*/ 43 h 96"/>
                  <a:gd name="T6" fmla="*/ 62 w 71"/>
                  <a:gd name="T7" fmla="*/ 96 h 96"/>
                  <a:gd name="T8" fmla="*/ 38 w 71"/>
                  <a:gd name="T9" fmla="*/ 93 h 96"/>
                  <a:gd name="T10" fmla="*/ 39 w 71"/>
                  <a:gd name="T11" fmla="*/ 85 h 96"/>
                  <a:gd name="T12" fmla="*/ 41 w 71"/>
                  <a:gd name="T13" fmla="*/ 77 h 96"/>
                  <a:gd name="T14" fmla="*/ 42 w 71"/>
                  <a:gd name="T15" fmla="*/ 69 h 96"/>
                  <a:gd name="T16" fmla="*/ 0 w 71"/>
                  <a:gd name="T17" fmla="*/ 63 h 96"/>
                  <a:gd name="T18" fmla="*/ 9 w 71"/>
                  <a:gd name="T19" fmla="*/ 0 h 96"/>
                  <a:gd name="T20" fmla="*/ 37 w 71"/>
                  <a:gd name="T21" fmla="*/ 2 h 96"/>
                  <a:gd name="T22" fmla="*/ 32 w 71"/>
                  <a:gd name="T23" fmla="*/ 3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96">
                    <a:moveTo>
                      <a:pt x="32" y="37"/>
                    </a:moveTo>
                    <a:lnTo>
                      <a:pt x="69" y="43"/>
                    </a:lnTo>
                    <a:lnTo>
                      <a:pt x="71" y="43"/>
                    </a:lnTo>
                    <a:lnTo>
                      <a:pt x="62" y="96"/>
                    </a:lnTo>
                    <a:lnTo>
                      <a:pt x="38" y="93"/>
                    </a:lnTo>
                    <a:lnTo>
                      <a:pt x="39" y="85"/>
                    </a:lnTo>
                    <a:lnTo>
                      <a:pt x="41" y="77"/>
                    </a:lnTo>
                    <a:lnTo>
                      <a:pt x="42" y="69"/>
                    </a:lnTo>
                    <a:lnTo>
                      <a:pt x="0" y="63"/>
                    </a:lnTo>
                    <a:lnTo>
                      <a:pt x="9" y="0"/>
                    </a:lnTo>
                    <a:lnTo>
                      <a:pt x="37" y="2"/>
                    </a:lnTo>
                    <a:lnTo>
                      <a:pt x="32" y="37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2" name="Freeform 11"/>
              <p:cNvSpPr>
                <a:spLocks noChangeAspect="1"/>
              </p:cNvSpPr>
              <p:nvPr/>
            </p:nvSpPr>
            <p:spPr bwMode="auto">
              <a:xfrm>
                <a:off x="3780" y="2441"/>
                <a:ext cx="855" cy="657"/>
              </a:xfrm>
              <a:custGeom>
                <a:avLst/>
                <a:gdLst>
                  <a:gd name="T0" fmla="*/ 0 w 108"/>
                  <a:gd name="T1" fmla="*/ 9 h 83"/>
                  <a:gd name="T2" fmla="*/ 63 w 108"/>
                  <a:gd name="T3" fmla="*/ 0 h 83"/>
                  <a:gd name="T4" fmla="*/ 63 w 108"/>
                  <a:gd name="T5" fmla="*/ 9 h 83"/>
                  <a:gd name="T6" fmla="*/ 102 w 108"/>
                  <a:gd name="T7" fmla="*/ 9 h 83"/>
                  <a:gd name="T8" fmla="*/ 108 w 108"/>
                  <a:gd name="T9" fmla="*/ 61 h 83"/>
                  <a:gd name="T10" fmla="*/ 69 w 108"/>
                  <a:gd name="T11" fmla="*/ 65 h 83"/>
                  <a:gd name="T12" fmla="*/ 67 w 108"/>
                  <a:gd name="T13" fmla="*/ 38 h 83"/>
                  <a:gd name="T14" fmla="*/ 49 w 108"/>
                  <a:gd name="T15" fmla="*/ 39 h 83"/>
                  <a:gd name="T16" fmla="*/ 37 w 108"/>
                  <a:gd name="T17" fmla="*/ 42 h 83"/>
                  <a:gd name="T18" fmla="*/ 41 w 108"/>
                  <a:gd name="T19" fmla="*/ 79 h 83"/>
                  <a:gd name="T20" fmla="*/ 10 w 108"/>
                  <a:gd name="T21" fmla="*/ 83 h 83"/>
                  <a:gd name="T22" fmla="*/ 0 w 108"/>
                  <a:gd name="T23" fmla="*/ 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8" h="83">
                    <a:moveTo>
                      <a:pt x="0" y="9"/>
                    </a:moveTo>
                    <a:lnTo>
                      <a:pt x="63" y="0"/>
                    </a:lnTo>
                    <a:lnTo>
                      <a:pt x="63" y="9"/>
                    </a:lnTo>
                    <a:lnTo>
                      <a:pt x="102" y="9"/>
                    </a:lnTo>
                    <a:lnTo>
                      <a:pt x="108" y="61"/>
                    </a:lnTo>
                    <a:lnTo>
                      <a:pt x="69" y="65"/>
                    </a:lnTo>
                    <a:lnTo>
                      <a:pt x="67" y="38"/>
                    </a:lnTo>
                    <a:lnTo>
                      <a:pt x="49" y="39"/>
                    </a:lnTo>
                    <a:lnTo>
                      <a:pt x="37" y="42"/>
                    </a:lnTo>
                    <a:lnTo>
                      <a:pt x="41" y="79"/>
                    </a:lnTo>
                    <a:lnTo>
                      <a:pt x="10" y="8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3" name="Freeform 12"/>
              <p:cNvSpPr>
                <a:spLocks noChangeAspect="1"/>
              </p:cNvSpPr>
              <p:nvPr/>
            </p:nvSpPr>
            <p:spPr bwMode="auto">
              <a:xfrm>
                <a:off x="4299" y="2947"/>
                <a:ext cx="924" cy="657"/>
              </a:xfrm>
              <a:custGeom>
                <a:avLst/>
                <a:gdLst>
                  <a:gd name="T0" fmla="*/ 91 w 115"/>
                  <a:gd name="T1" fmla="*/ 2 h 82"/>
                  <a:gd name="T2" fmla="*/ 98 w 115"/>
                  <a:gd name="T3" fmla="*/ 0 h 82"/>
                  <a:gd name="T4" fmla="*/ 100 w 115"/>
                  <a:gd name="T5" fmla="*/ 6 h 82"/>
                  <a:gd name="T6" fmla="*/ 107 w 115"/>
                  <a:gd name="T7" fmla="*/ 3 h 82"/>
                  <a:gd name="T8" fmla="*/ 115 w 115"/>
                  <a:gd name="T9" fmla="*/ 37 h 82"/>
                  <a:gd name="T10" fmla="*/ 83 w 115"/>
                  <a:gd name="T11" fmla="*/ 45 h 82"/>
                  <a:gd name="T12" fmla="*/ 91 w 115"/>
                  <a:gd name="T13" fmla="*/ 66 h 82"/>
                  <a:gd name="T14" fmla="*/ 50 w 115"/>
                  <a:gd name="T15" fmla="*/ 82 h 82"/>
                  <a:gd name="T16" fmla="*/ 38 w 115"/>
                  <a:gd name="T17" fmla="*/ 48 h 82"/>
                  <a:gd name="T18" fmla="*/ 9 w 115"/>
                  <a:gd name="T19" fmla="*/ 58 h 82"/>
                  <a:gd name="T20" fmla="*/ 0 w 115"/>
                  <a:gd name="T21" fmla="*/ 32 h 82"/>
                  <a:gd name="T22" fmla="*/ 52 w 115"/>
                  <a:gd name="T23" fmla="*/ 15 h 82"/>
                  <a:gd name="T24" fmla="*/ 91 w 115"/>
                  <a:gd name="T25" fmla="*/ 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82">
                    <a:moveTo>
                      <a:pt x="91" y="2"/>
                    </a:moveTo>
                    <a:lnTo>
                      <a:pt x="98" y="0"/>
                    </a:lnTo>
                    <a:lnTo>
                      <a:pt x="100" y="6"/>
                    </a:lnTo>
                    <a:lnTo>
                      <a:pt x="107" y="3"/>
                    </a:lnTo>
                    <a:lnTo>
                      <a:pt x="115" y="37"/>
                    </a:lnTo>
                    <a:lnTo>
                      <a:pt x="83" y="45"/>
                    </a:lnTo>
                    <a:lnTo>
                      <a:pt x="91" y="66"/>
                    </a:lnTo>
                    <a:lnTo>
                      <a:pt x="50" y="82"/>
                    </a:lnTo>
                    <a:lnTo>
                      <a:pt x="38" y="48"/>
                    </a:lnTo>
                    <a:lnTo>
                      <a:pt x="9" y="58"/>
                    </a:lnTo>
                    <a:lnTo>
                      <a:pt x="0" y="32"/>
                    </a:lnTo>
                    <a:lnTo>
                      <a:pt x="52" y="15"/>
                    </a:lnTo>
                    <a:lnTo>
                      <a:pt x="91" y="2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2906" y="2974"/>
                <a:ext cx="1123" cy="657"/>
              </a:xfrm>
              <a:custGeom>
                <a:avLst/>
                <a:gdLst>
                  <a:gd name="T0" fmla="*/ 0 w 142"/>
                  <a:gd name="T1" fmla="*/ 23 h 82"/>
                  <a:gd name="T2" fmla="*/ 10 w 142"/>
                  <a:gd name="T3" fmla="*/ 0 h 82"/>
                  <a:gd name="T4" fmla="*/ 76 w 142"/>
                  <a:gd name="T5" fmla="*/ 34 h 82"/>
                  <a:gd name="T6" fmla="*/ 83 w 142"/>
                  <a:gd name="T7" fmla="*/ 25 h 82"/>
                  <a:gd name="T8" fmla="*/ 142 w 142"/>
                  <a:gd name="T9" fmla="*/ 60 h 82"/>
                  <a:gd name="T10" fmla="*/ 133 w 142"/>
                  <a:gd name="T11" fmla="*/ 68 h 82"/>
                  <a:gd name="T12" fmla="*/ 125 w 142"/>
                  <a:gd name="T13" fmla="*/ 82 h 82"/>
                  <a:gd name="T14" fmla="*/ 0 w 142"/>
                  <a:gd name="T15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82">
                    <a:moveTo>
                      <a:pt x="0" y="23"/>
                    </a:moveTo>
                    <a:lnTo>
                      <a:pt x="10" y="0"/>
                    </a:lnTo>
                    <a:lnTo>
                      <a:pt x="76" y="34"/>
                    </a:lnTo>
                    <a:lnTo>
                      <a:pt x="83" y="25"/>
                    </a:lnTo>
                    <a:lnTo>
                      <a:pt x="142" y="60"/>
                    </a:lnTo>
                    <a:lnTo>
                      <a:pt x="133" y="68"/>
                    </a:lnTo>
                    <a:lnTo>
                      <a:pt x="125" y="82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" name="Freeform 16"/>
              <p:cNvSpPr>
                <a:spLocks noChangeAspect="1"/>
              </p:cNvSpPr>
              <p:nvPr/>
            </p:nvSpPr>
            <p:spPr bwMode="auto">
              <a:xfrm>
                <a:off x="1554" y="3346"/>
                <a:ext cx="818" cy="604"/>
              </a:xfrm>
              <a:custGeom>
                <a:avLst/>
                <a:gdLst>
                  <a:gd name="T0" fmla="*/ 18 w 103"/>
                  <a:gd name="T1" fmla="*/ 77 h 77"/>
                  <a:gd name="T2" fmla="*/ 16 w 103"/>
                  <a:gd name="T3" fmla="*/ 46 h 77"/>
                  <a:gd name="T4" fmla="*/ 1 w 103"/>
                  <a:gd name="T5" fmla="*/ 46 h 77"/>
                  <a:gd name="T6" fmla="*/ 0 w 103"/>
                  <a:gd name="T7" fmla="*/ 31 h 77"/>
                  <a:gd name="T8" fmla="*/ 18 w 103"/>
                  <a:gd name="T9" fmla="*/ 29 h 77"/>
                  <a:gd name="T10" fmla="*/ 16 w 103"/>
                  <a:gd name="T11" fmla="*/ 3 h 77"/>
                  <a:gd name="T12" fmla="*/ 60 w 103"/>
                  <a:gd name="T13" fmla="*/ 0 h 77"/>
                  <a:gd name="T14" fmla="*/ 92 w 103"/>
                  <a:gd name="T15" fmla="*/ 1 h 77"/>
                  <a:gd name="T16" fmla="*/ 96 w 103"/>
                  <a:gd name="T17" fmla="*/ 9 h 77"/>
                  <a:gd name="T18" fmla="*/ 101 w 103"/>
                  <a:gd name="T19" fmla="*/ 47 h 77"/>
                  <a:gd name="T20" fmla="*/ 103 w 103"/>
                  <a:gd name="T21" fmla="*/ 74 h 77"/>
                  <a:gd name="T22" fmla="*/ 18 w 103"/>
                  <a:gd name="T23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" h="77">
                    <a:moveTo>
                      <a:pt x="18" y="77"/>
                    </a:moveTo>
                    <a:lnTo>
                      <a:pt x="16" y="46"/>
                    </a:lnTo>
                    <a:lnTo>
                      <a:pt x="1" y="46"/>
                    </a:lnTo>
                    <a:lnTo>
                      <a:pt x="0" y="31"/>
                    </a:lnTo>
                    <a:lnTo>
                      <a:pt x="18" y="29"/>
                    </a:lnTo>
                    <a:lnTo>
                      <a:pt x="16" y="3"/>
                    </a:lnTo>
                    <a:lnTo>
                      <a:pt x="60" y="0"/>
                    </a:lnTo>
                    <a:lnTo>
                      <a:pt x="92" y="1"/>
                    </a:lnTo>
                    <a:lnTo>
                      <a:pt x="96" y="9"/>
                    </a:lnTo>
                    <a:lnTo>
                      <a:pt x="101" y="47"/>
                    </a:lnTo>
                    <a:lnTo>
                      <a:pt x="103" y="74"/>
                    </a:lnTo>
                    <a:lnTo>
                      <a:pt x="18" y="77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" name="Freeform 17"/>
              <p:cNvSpPr>
                <a:spLocks noChangeAspect="1"/>
              </p:cNvSpPr>
              <p:nvPr/>
            </p:nvSpPr>
            <p:spPr bwMode="auto">
              <a:xfrm>
                <a:off x="1965" y="4127"/>
                <a:ext cx="764" cy="641"/>
              </a:xfrm>
              <a:custGeom>
                <a:avLst/>
                <a:gdLst>
                  <a:gd name="T0" fmla="*/ 0 w 217"/>
                  <a:gd name="T1" fmla="*/ 4 h 180"/>
                  <a:gd name="T2" fmla="*/ 214 w 217"/>
                  <a:gd name="T3" fmla="*/ 0 h 180"/>
                  <a:gd name="T4" fmla="*/ 217 w 217"/>
                  <a:gd name="T5" fmla="*/ 174 h 180"/>
                  <a:gd name="T6" fmla="*/ 6 w 217"/>
                  <a:gd name="T7" fmla="*/ 180 h 180"/>
                  <a:gd name="T8" fmla="*/ 0 w 217"/>
                  <a:gd name="T9" fmla="*/ 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80">
                    <a:moveTo>
                      <a:pt x="0" y="4"/>
                    </a:moveTo>
                    <a:lnTo>
                      <a:pt x="214" y="0"/>
                    </a:lnTo>
                    <a:lnTo>
                      <a:pt x="217" y="174"/>
                    </a:lnTo>
                    <a:lnTo>
                      <a:pt x="6" y="18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" name="Freeform 20"/>
              <p:cNvSpPr>
                <a:spLocks noChangeAspect="1"/>
              </p:cNvSpPr>
              <p:nvPr/>
            </p:nvSpPr>
            <p:spPr bwMode="auto">
              <a:xfrm>
                <a:off x="3107" y="4430"/>
                <a:ext cx="1192" cy="711"/>
              </a:xfrm>
              <a:custGeom>
                <a:avLst/>
                <a:gdLst>
                  <a:gd name="T0" fmla="*/ 338 w 338"/>
                  <a:gd name="T1" fmla="*/ 29 h 201"/>
                  <a:gd name="T2" fmla="*/ 278 w 338"/>
                  <a:gd name="T3" fmla="*/ 201 h 201"/>
                  <a:gd name="T4" fmla="*/ 0 w 338"/>
                  <a:gd name="T5" fmla="*/ 103 h 201"/>
                  <a:gd name="T6" fmla="*/ 29 w 338"/>
                  <a:gd name="T7" fmla="*/ 17 h 201"/>
                  <a:gd name="T8" fmla="*/ 221 w 338"/>
                  <a:gd name="T9" fmla="*/ 85 h 201"/>
                  <a:gd name="T10" fmla="*/ 253 w 338"/>
                  <a:gd name="T11" fmla="*/ 0 h 201"/>
                  <a:gd name="T12" fmla="*/ 338 w 338"/>
                  <a:gd name="T13" fmla="*/ 2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201">
                    <a:moveTo>
                      <a:pt x="338" y="29"/>
                    </a:moveTo>
                    <a:lnTo>
                      <a:pt x="278" y="201"/>
                    </a:lnTo>
                    <a:lnTo>
                      <a:pt x="0" y="103"/>
                    </a:lnTo>
                    <a:lnTo>
                      <a:pt x="29" y="17"/>
                    </a:lnTo>
                    <a:lnTo>
                      <a:pt x="221" y="85"/>
                    </a:lnTo>
                    <a:lnTo>
                      <a:pt x="253" y="0"/>
                    </a:lnTo>
                    <a:lnTo>
                      <a:pt x="338" y="29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" name="Freeform 21"/>
              <p:cNvSpPr>
                <a:spLocks noChangeAspect="1"/>
              </p:cNvSpPr>
              <p:nvPr/>
            </p:nvSpPr>
            <p:spPr bwMode="auto">
              <a:xfrm>
                <a:off x="2906" y="3428"/>
                <a:ext cx="390" cy="924"/>
              </a:xfrm>
              <a:custGeom>
                <a:avLst/>
                <a:gdLst>
                  <a:gd name="T0" fmla="*/ 111 w 111"/>
                  <a:gd name="T1" fmla="*/ 246 h 265"/>
                  <a:gd name="T2" fmla="*/ 70 w 111"/>
                  <a:gd name="T3" fmla="*/ 265 h 265"/>
                  <a:gd name="T4" fmla="*/ 18 w 111"/>
                  <a:gd name="T5" fmla="*/ 145 h 265"/>
                  <a:gd name="T6" fmla="*/ 0 w 111"/>
                  <a:gd name="T7" fmla="*/ 4 h 265"/>
                  <a:gd name="T8" fmla="*/ 45 w 111"/>
                  <a:gd name="T9" fmla="*/ 0 h 265"/>
                  <a:gd name="T10" fmla="*/ 66 w 111"/>
                  <a:gd name="T11" fmla="*/ 134 h 265"/>
                  <a:gd name="T12" fmla="*/ 111 w 111"/>
                  <a:gd name="T13" fmla="*/ 24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265">
                    <a:moveTo>
                      <a:pt x="111" y="246"/>
                    </a:moveTo>
                    <a:lnTo>
                      <a:pt x="70" y="265"/>
                    </a:lnTo>
                    <a:lnTo>
                      <a:pt x="18" y="145"/>
                    </a:lnTo>
                    <a:lnTo>
                      <a:pt x="0" y="4"/>
                    </a:lnTo>
                    <a:lnTo>
                      <a:pt x="45" y="0"/>
                    </a:lnTo>
                    <a:lnTo>
                      <a:pt x="66" y="134"/>
                    </a:lnTo>
                    <a:lnTo>
                      <a:pt x="111" y="246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" name="Freeform 24"/>
              <p:cNvSpPr/>
              <p:nvPr/>
            </p:nvSpPr>
            <p:spPr bwMode="auto">
              <a:xfrm>
                <a:off x="3531" y="3382"/>
                <a:ext cx="1104" cy="1016"/>
              </a:xfrm>
              <a:custGeom>
                <a:avLst/>
                <a:gdLst>
                  <a:gd name="T0" fmla="*/ 0 w 281"/>
                  <a:gd name="T1" fmla="*/ 189 h 287"/>
                  <a:gd name="T2" fmla="*/ 243 w 281"/>
                  <a:gd name="T3" fmla="*/ 0 h 287"/>
                  <a:gd name="T4" fmla="*/ 281 w 281"/>
                  <a:gd name="T5" fmla="*/ 50 h 287"/>
                  <a:gd name="T6" fmla="*/ 201 w 281"/>
                  <a:gd name="T7" fmla="*/ 113 h 287"/>
                  <a:gd name="T8" fmla="*/ 239 w 281"/>
                  <a:gd name="T9" fmla="*/ 165 h 287"/>
                  <a:gd name="T10" fmla="*/ 185 w 281"/>
                  <a:gd name="T11" fmla="*/ 204 h 287"/>
                  <a:gd name="T12" fmla="*/ 148 w 281"/>
                  <a:gd name="T13" fmla="*/ 153 h 287"/>
                  <a:gd name="T14" fmla="*/ 93 w 281"/>
                  <a:gd name="T15" fmla="*/ 195 h 287"/>
                  <a:gd name="T16" fmla="*/ 130 w 281"/>
                  <a:gd name="T17" fmla="*/ 244 h 287"/>
                  <a:gd name="T18" fmla="*/ 74 w 281"/>
                  <a:gd name="T19" fmla="*/ 287 h 287"/>
                  <a:gd name="T20" fmla="*/ 0 w 281"/>
                  <a:gd name="T21" fmla="*/ 189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1" h="287">
                    <a:moveTo>
                      <a:pt x="0" y="189"/>
                    </a:moveTo>
                    <a:lnTo>
                      <a:pt x="243" y="0"/>
                    </a:lnTo>
                    <a:lnTo>
                      <a:pt x="281" y="50"/>
                    </a:lnTo>
                    <a:lnTo>
                      <a:pt x="201" y="113"/>
                    </a:lnTo>
                    <a:lnTo>
                      <a:pt x="239" y="165"/>
                    </a:lnTo>
                    <a:lnTo>
                      <a:pt x="185" y="204"/>
                    </a:lnTo>
                    <a:lnTo>
                      <a:pt x="148" y="153"/>
                    </a:lnTo>
                    <a:lnTo>
                      <a:pt x="93" y="195"/>
                    </a:lnTo>
                    <a:lnTo>
                      <a:pt x="130" y="244"/>
                    </a:lnTo>
                    <a:lnTo>
                      <a:pt x="74" y="287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" name="Freeform 26"/>
              <p:cNvSpPr>
                <a:spLocks noChangeAspect="1"/>
              </p:cNvSpPr>
              <p:nvPr/>
            </p:nvSpPr>
            <p:spPr bwMode="auto">
              <a:xfrm rot="2940000">
                <a:off x="4401" y="3893"/>
                <a:ext cx="764" cy="1031"/>
              </a:xfrm>
              <a:custGeom>
                <a:avLst/>
                <a:gdLst>
                  <a:gd name="T0" fmla="*/ 211 w 211"/>
                  <a:gd name="T1" fmla="*/ 244 h 289"/>
                  <a:gd name="T2" fmla="*/ 124 w 211"/>
                  <a:gd name="T3" fmla="*/ 289 h 289"/>
                  <a:gd name="T4" fmla="*/ 0 w 211"/>
                  <a:gd name="T5" fmla="*/ 46 h 289"/>
                  <a:gd name="T6" fmla="*/ 89 w 211"/>
                  <a:gd name="T7" fmla="*/ 0 h 289"/>
                  <a:gd name="T8" fmla="*/ 114 w 211"/>
                  <a:gd name="T9" fmla="*/ 51 h 289"/>
                  <a:gd name="T10" fmla="*/ 72 w 211"/>
                  <a:gd name="T11" fmla="*/ 73 h 289"/>
                  <a:gd name="T12" fmla="*/ 93 w 211"/>
                  <a:gd name="T13" fmla="*/ 116 h 289"/>
                  <a:gd name="T14" fmla="*/ 135 w 211"/>
                  <a:gd name="T15" fmla="*/ 94 h 289"/>
                  <a:gd name="T16" fmla="*/ 164 w 211"/>
                  <a:gd name="T17" fmla="*/ 149 h 289"/>
                  <a:gd name="T18" fmla="*/ 121 w 211"/>
                  <a:gd name="T19" fmla="*/ 171 h 289"/>
                  <a:gd name="T20" fmla="*/ 142 w 211"/>
                  <a:gd name="T21" fmla="*/ 213 h 289"/>
                  <a:gd name="T22" fmla="*/ 185 w 211"/>
                  <a:gd name="T23" fmla="*/ 191 h 289"/>
                  <a:gd name="T24" fmla="*/ 211 w 211"/>
                  <a:gd name="T25" fmla="*/ 24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1" h="289">
                    <a:moveTo>
                      <a:pt x="211" y="244"/>
                    </a:moveTo>
                    <a:lnTo>
                      <a:pt x="124" y="289"/>
                    </a:lnTo>
                    <a:lnTo>
                      <a:pt x="0" y="46"/>
                    </a:lnTo>
                    <a:lnTo>
                      <a:pt x="89" y="0"/>
                    </a:lnTo>
                    <a:lnTo>
                      <a:pt x="114" y="51"/>
                    </a:lnTo>
                    <a:lnTo>
                      <a:pt x="72" y="73"/>
                    </a:lnTo>
                    <a:lnTo>
                      <a:pt x="93" y="116"/>
                    </a:lnTo>
                    <a:lnTo>
                      <a:pt x="135" y="94"/>
                    </a:lnTo>
                    <a:lnTo>
                      <a:pt x="164" y="149"/>
                    </a:lnTo>
                    <a:lnTo>
                      <a:pt x="121" y="171"/>
                    </a:lnTo>
                    <a:lnTo>
                      <a:pt x="142" y="213"/>
                    </a:lnTo>
                    <a:lnTo>
                      <a:pt x="185" y="191"/>
                    </a:lnTo>
                    <a:lnTo>
                      <a:pt x="211" y="244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0" name="Freeform 27"/>
              <p:cNvSpPr>
                <a:spLocks noChangeAspect="1"/>
              </p:cNvSpPr>
              <p:nvPr/>
            </p:nvSpPr>
            <p:spPr bwMode="auto">
              <a:xfrm>
                <a:off x="2906" y="2305"/>
                <a:ext cx="728" cy="642"/>
              </a:xfrm>
              <a:custGeom>
                <a:avLst/>
                <a:gdLst>
                  <a:gd name="T0" fmla="*/ 258 w 297"/>
                  <a:gd name="T1" fmla="*/ 0 h 263"/>
                  <a:gd name="T2" fmla="*/ 297 w 297"/>
                  <a:gd name="T3" fmla="*/ 70 h 263"/>
                  <a:gd name="T4" fmla="*/ 188 w 297"/>
                  <a:gd name="T5" fmla="*/ 134 h 263"/>
                  <a:gd name="T6" fmla="*/ 188 w 297"/>
                  <a:gd name="T7" fmla="*/ 263 h 263"/>
                  <a:gd name="T8" fmla="*/ 107 w 297"/>
                  <a:gd name="T9" fmla="*/ 263 h 263"/>
                  <a:gd name="T10" fmla="*/ 107 w 297"/>
                  <a:gd name="T11" fmla="*/ 133 h 263"/>
                  <a:gd name="T12" fmla="*/ 0 w 297"/>
                  <a:gd name="T13" fmla="*/ 70 h 263"/>
                  <a:gd name="T14" fmla="*/ 40 w 297"/>
                  <a:gd name="T15" fmla="*/ 1 h 263"/>
                  <a:gd name="T16" fmla="*/ 149 w 297"/>
                  <a:gd name="T17" fmla="*/ 64 h 263"/>
                  <a:gd name="T18" fmla="*/ 258 w 297"/>
                  <a:gd name="T1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7" h="263">
                    <a:moveTo>
                      <a:pt x="258" y="0"/>
                    </a:moveTo>
                    <a:lnTo>
                      <a:pt x="297" y="70"/>
                    </a:lnTo>
                    <a:lnTo>
                      <a:pt x="188" y="134"/>
                    </a:lnTo>
                    <a:lnTo>
                      <a:pt x="188" y="263"/>
                    </a:lnTo>
                    <a:lnTo>
                      <a:pt x="107" y="263"/>
                    </a:lnTo>
                    <a:lnTo>
                      <a:pt x="107" y="133"/>
                    </a:lnTo>
                    <a:lnTo>
                      <a:pt x="0" y="70"/>
                    </a:lnTo>
                    <a:lnTo>
                      <a:pt x="40" y="1"/>
                    </a:lnTo>
                    <a:lnTo>
                      <a:pt x="149" y="64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" name="云形 31"/>
              <p:cNvSpPr/>
              <p:nvPr/>
            </p:nvSpPr>
            <p:spPr>
              <a:xfrm>
                <a:off x="1332" y="1919"/>
                <a:ext cx="4658" cy="3759"/>
              </a:xfrm>
              <a:prstGeom prst="cloud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35" name="下箭头 34"/>
          <p:cNvSpPr/>
          <p:nvPr/>
        </p:nvSpPr>
        <p:spPr>
          <a:xfrm>
            <a:off x="2837815" y="2876550"/>
            <a:ext cx="640715" cy="633095"/>
          </a:xfrm>
          <a:prstGeom prst="down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7119620" y="4802505"/>
            <a:ext cx="647065" cy="544830"/>
          </a:xfrm>
          <a:prstGeom prst="right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73650" y="1287780"/>
            <a:ext cx="4526280" cy="1842135"/>
          </a:xfrm>
          <a:prstGeom prst="rect">
            <a:avLst/>
          </a:prstGeom>
          <a:blipFill rotWithShape="1">
            <a:blip r:embed="rId5"/>
            <a:stretch>
              <a:fillRect l="-800" b="-3670"/>
            </a:stretch>
          </a:blipFill>
          <a:ln>
            <a:solidFill>
              <a:prstClr val="black"/>
            </a:solidFill>
          </a:ln>
        </p:spPr>
        <p:txBody>
          <a:bodyPr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345" y="3928745"/>
            <a:ext cx="1242695" cy="20294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sp>
        <p:nvSpPr>
          <p:cNvPr id="42" name="文本框 41"/>
          <p:cNvSpPr txBox="1"/>
          <p:nvPr/>
        </p:nvSpPr>
        <p:spPr>
          <a:xfrm>
            <a:off x="2680335" y="1457325"/>
            <a:ext cx="187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4747"/>
                </a:solidFill>
                <a:sym typeface="+mn-ea"/>
              </a:rPr>
              <a:t>特征抽象化</a:t>
            </a:r>
            <a:endParaRPr lang="zh-CN" altLang="en-US" sz="2400" b="1">
              <a:solidFill>
                <a:srgbClr val="FF4747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23455" y="6009640"/>
            <a:ext cx="187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4747"/>
                </a:solidFill>
                <a:sym typeface="+mn-ea"/>
              </a:rPr>
              <a:t>具象化匹配</a:t>
            </a:r>
            <a:endParaRPr lang="zh-CN" altLang="en-US" sz="2400" b="1">
              <a:solidFill>
                <a:srgbClr val="FF474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-型建筑物检索过程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3600" y="-3810"/>
            <a:ext cx="8377555" cy="6731635"/>
          </a:xfrm>
          <a:prstGeom prst="rect">
            <a:avLst/>
          </a:prstGeom>
        </p:spPr>
      </p:pic>
      <p:sp>
        <p:nvSpPr>
          <p:cNvPr id="9" name="Freeform 5"/>
          <p:cNvSpPr/>
          <p:nvPr/>
        </p:nvSpPr>
        <p:spPr bwMode="auto">
          <a:xfrm>
            <a:off x="14031" y="2999224"/>
            <a:ext cx="849548" cy="1237227"/>
          </a:xfrm>
          <a:custGeom>
            <a:avLst/>
            <a:gdLst>
              <a:gd name="T0" fmla="*/ 0 w 233"/>
              <a:gd name="T1" fmla="*/ 1 h 383"/>
              <a:gd name="T2" fmla="*/ 115 w 233"/>
              <a:gd name="T3" fmla="*/ 0 h 383"/>
              <a:gd name="T4" fmla="*/ 116 w 233"/>
              <a:gd name="T5" fmla="*/ 266 h 383"/>
              <a:gd name="T6" fmla="*/ 232 w 233"/>
              <a:gd name="T7" fmla="*/ 267 h 383"/>
              <a:gd name="T8" fmla="*/ 233 w 233"/>
              <a:gd name="T9" fmla="*/ 383 h 383"/>
              <a:gd name="T10" fmla="*/ 1 w 233"/>
              <a:gd name="T11" fmla="*/ 383 h 383"/>
              <a:gd name="T12" fmla="*/ 0 w 233"/>
              <a:gd name="T13" fmla="*/ 1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" h="383">
                <a:moveTo>
                  <a:pt x="0" y="1"/>
                </a:moveTo>
                <a:lnTo>
                  <a:pt x="115" y="0"/>
                </a:lnTo>
                <a:lnTo>
                  <a:pt x="116" y="266"/>
                </a:lnTo>
                <a:lnTo>
                  <a:pt x="232" y="267"/>
                </a:lnTo>
                <a:lnTo>
                  <a:pt x="233" y="383"/>
                </a:lnTo>
                <a:lnTo>
                  <a:pt x="1" y="38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350">
            <a:solidFill>
              <a:srgbClr val="6E6E6E"/>
            </a:solidFill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4"/>
          <p:cNvSpPr txBox="1"/>
          <p:nvPr/>
        </p:nvSpPr>
        <p:spPr>
          <a:xfrm>
            <a:off x="1025525" y="932180"/>
            <a:ext cx="3332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泛空间下的地图</a:t>
            </a:r>
            <a:endParaRPr lang="zh-CN" altLang="en-US" sz="2800" b="1" dirty="0">
              <a:solidFill>
                <a:srgbClr val="0B1749"/>
              </a:solidFill>
              <a:latin typeface="宋体" panose="02010600030101010101" pitchFamily="2" charset="-122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28" y="1065294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4"/>
          <p:cNvSpPr txBox="1"/>
          <p:nvPr/>
        </p:nvSpPr>
        <p:spPr>
          <a:xfrm>
            <a:off x="1905" y="15875"/>
            <a:ext cx="7073265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 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地图学空间思维中的抽象与具象</a:t>
            </a:r>
            <a:endParaRPr lang="zh-CN" altLang="en-US" sz="32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54760" y="2854960"/>
            <a:ext cx="6606540" cy="20529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p>
            <a:pPr marL="0" marR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/>
        </p:nvSpPr>
        <p:spPr>
          <a:xfrm>
            <a:off x="665085" y="1568857"/>
            <a:ext cx="7926047" cy="35121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</a:pPr>
            <a:r>
              <a:rPr lang="zh-CN" altLang="en-US" sz="2200" b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</a:t>
            </a:r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地图是对空间的表达 </a:t>
            </a:r>
            <a:r>
              <a:rPr lang="en-US" altLang="zh-CN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map</a:t>
            </a:r>
            <a:endParaRPr lang="en-US" altLang="zh-CN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普适性概念</a:t>
            </a:r>
            <a:r>
              <a:rPr lang="en-US" altLang="zh-CN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Map</a:t>
            </a:r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为映射，形式化表述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x→f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(x)</a:t>
            </a:r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</a:t>
            </a:r>
            <a:endParaRPr lang="en-US" altLang="zh-CN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映射空间的广义性：</a:t>
            </a:r>
            <a:endParaRPr lang="en-US" altLang="zh-CN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indent="0" eaLnBrk="1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 </a:t>
            </a:r>
            <a:r>
              <a:rPr lang="zh-CN" altLang="en-US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数  学：欧氏空间、线性空间、非线性空间、黎曼空间</a:t>
            </a:r>
            <a:r>
              <a:rPr lang="en-US" altLang="zh-CN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…</a:t>
            </a:r>
            <a:endParaRPr lang="en-US" altLang="zh-CN" sz="2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indent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 </a:t>
            </a:r>
            <a:r>
              <a:rPr lang="zh-CN" altLang="en-US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社会学：阶层、社会群体</a:t>
            </a:r>
            <a:r>
              <a:rPr lang="en-US" altLang="zh-CN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…</a:t>
            </a:r>
            <a:endParaRPr lang="en-US" altLang="zh-CN" sz="2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indent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 </a:t>
            </a:r>
            <a:r>
              <a:rPr lang="zh-CN" altLang="en-US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天  体：火星、土卫、月球</a:t>
            </a:r>
            <a:r>
              <a:rPr lang="en-US" altLang="zh-CN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…</a:t>
            </a:r>
            <a:endParaRPr lang="en-US" altLang="zh-CN" sz="2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indent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 </a:t>
            </a:r>
            <a:r>
              <a:rPr lang="zh-CN" altLang="en-US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地  学：流域、城市空间、海洋</a:t>
            </a:r>
            <a:r>
              <a:rPr lang="en-US" altLang="zh-CN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...</a:t>
            </a:r>
            <a:endParaRPr lang="zh-CN" altLang="en-US" sz="2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indent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 网  络：局域网、广域网、</a:t>
            </a:r>
            <a:r>
              <a:rPr lang="en-US" altLang="zh-CN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Cyber</a:t>
            </a:r>
            <a:r>
              <a:rPr lang="zh-CN" altLang="en-US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空间、内</a:t>
            </a:r>
            <a:r>
              <a:rPr lang="en-US" altLang="zh-CN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/</a:t>
            </a:r>
            <a:r>
              <a:rPr lang="zh-CN" altLang="en-US" sz="2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外网</a:t>
            </a: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…</a:t>
            </a:r>
            <a:endParaRPr lang="en-US" altLang="zh-CN" sz="2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indent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indent="0" ea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altLang="en-US" sz="22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  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" name="左大括号 2"/>
          <p:cNvSpPr/>
          <p:nvPr/>
        </p:nvSpPr>
        <p:spPr bwMode="auto">
          <a:xfrm>
            <a:off x="3986714" y="2492896"/>
            <a:ext cx="45719" cy="45719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kx="-3284103" algn="b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右大括号 6"/>
          <p:cNvSpPr/>
          <p:nvPr/>
        </p:nvSpPr>
        <p:spPr>
          <a:xfrm rot="16200000">
            <a:off x="5617210" y="3449955"/>
            <a:ext cx="382905" cy="3644265"/>
          </a:xfrm>
          <a:prstGeom prst="rightBrace">
            <a:avLst>
              <a:gd name="adj1" fmla="val 36025"/>
              <a:gd name="adj2" fmla="val 63477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36"/>
          <p:cNvSpPr txBox="1"/>
          <p:nvPr/>
        </p:nvSpPr>
        <p:spPr>
          <a:xfrm>
            <a:off x="-586740" y="5463540"/>
            <a:ext cx="953579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映射的源域空间 </a:t>
            </a:r>
            <a:r>
              <a:rPr lang="en-US" altLang="zh-CN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x:  </a:t>
            </a:r>
            <a:r>
              <a:rPr lang="zh-CN" altLang="en-US" sz="23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地理空间 </a:t>
            </a:r>
            <a:r>
              <a:rPr lang="en-US" altLang="zh-CN" sz="23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geo</a:t>
            </a: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3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非地理空间 </a:t>
            </a:r>
            <a:r>
              <a:rPr lang="en-US" altLang="zh-CN" sz="23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-geo</a:t>
            </a:r>
            <a:endParaRPr lang="en-US" altLang="zh-CN" sz="23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938"/>
          <a:stretch>
            <a:fillRect/>
          </a:stretch>
        </p:blipFill>
        <p:spPr>
          <a:xfrm>
            <a:off x="901700" y="65405"/>
            <a:ext cx="8230235" cy="663194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 bwMode="auto">
          <a:xfrm>
            <a:off x="52766" y="2537579"/>
            <a:ext cx="849548" cy="1237227"/>
          </a:xfrm>
          <a:custGeom>
            <a:avLst/>
            <a:gdLst>
              <a:gd name="T0" fmla="*/ 0 w 233"/>
              <a:gd name="T1" fmla="*/ 1 h 383"/>
              <a:gd name="T2" fmla="*/ 115 w 233"/>
              <a:gd name="T3" fmla="*/ 0 h 383"/>
              <a:gd name="T4" fmla="*/ 116 w 233"/>
              <a:gd name="T5" fmla="*/ 266 h 383"/>
              <a:gd name="T6" fmla="*/ 232 w 233"/>
              <a:gd name="T7" fmla="*/ 267 h 383"/>
              <a:gd name="T8" fmla="*/ 233 w 233"/>
              <a:gd name="T9" fmla="*/ 383 h 383"/>
              <a:gd name="T10" fmla="*/ 1 w 233"/>
              <a:gd name="T11" fmla="*/ 383 h 383"/>
              <a:gd name="T12" fmla="*/ 0 w 233"/>
              <a:gd name="T13" fmla="*/ 1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" h="383">
                <a:moveTo>
                  <a:pt x="0" y="1"/>
                </a:moveTo>
                <a:lnTo>
                  <a:pt x="115" y="0"/>
                </a:lnTo>
                <a:lnTo>
                  <a:pt x="116" y="266"/>
                </a:lnTo>
                <a:lnTo>
                  <a:pt x="232" y="267"/>
                </a:lnTo>
                <a:lnTo>
                  <a:pt x="233" y="383"/>
                </a:lnTo>
                <a:lnTo>
                  <a:pt x="1" y="38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350">
            <a:solidFill>
              <a:srgbClr val="6E6E6E"/>
            </a:solidFill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53715" y="1614170"/>
            <a:ext cx="5975985" cy="3340490"/>
            <a:chOff x="221425" y="2012021"/>
            <a:chExt cx="8649569" cy="4246176"/>
          </a:xfrm>
        </p:grpSpPr>
        <p:sp>
          <p:nvSpPr>
            <p:cNvPr id="160" name="矩形 83"/>
            <p:cNvSpPr/>
            <p:nvPr/>
          </p:nvSpPr>
          <p:spPr>
            <a:xfrm>
              <a:off x="1562472" y="2012022"/>
              <a:ext cx="5854155" cy="4223016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" name="矩形 84"/>
            <p:cNvSpPr/>
            <p:nvPr/>
          </p:nvSpPr>
          <p:spPr>
            <a:xfrm>
              <a:off x="7476559" y="2012021"/>
              <a:ext cx="1371058" cy="4223017"/>
            </a:xfrm>
            <a:prstGeom prst="rect">
              <a:avLst/>
            </a:prstGeom>
            <a:noFill/>
            <a:ln w="158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216399" y="2775642"/>
              <a:ext cx="434014" cy="749475"/>
              <a:chOff x="7247150" y="1482209"/>
              <a:chExt cx="589622" cy="796225"/>
            </a:xfrm>
          </p:grpSpPr>
          <p:cxnSp>
            <p:nvCxnSpPr>
              <p:cNvPr id="94" name="直接箭头连接符 102"/>
              <p:cNvCxnSpPr/>
              <p:nvPr/>
            </p:nvCxnSpPr>
            <p:spPr>
              <a:xfrm>
                <a:off x="7247162" y="1482209"/>
                <a:ext cx="589610" cy="7966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102"/>
              <p:cNvCxnSpPr/>
              <p:nvPr/>
            </p:nvCxnSpPr>
            <p:spPr>
              <a:xfrm>
                <a:off x="7247162" y="1482209"/>
                <a:ext cx="589610" cy="205031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102"/>
              <p:cNvCxnSpPr/>
              <p:nvPr/>
            </p:nvCxnSpPr>
            <p:spPr>
              <a:xfrm>
                <a:off x="7247162" y="1482209"/>
                <a:ext cx="589610" cy="402096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2"/>
              <p:cNvCxnSpPr/>
              <p:nvPr/>
            </p:nvCxnSpPr>
            <p:spPr>
              <a:xfrm>
                <a:off x="7247162" y="1482209"/>
                <a:ext cx="589610" cy="599161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箭头连接符 102"/>
              <p:cNvCxnSpPr/>
              <p:nvPr/>
            </p:nvCxnSpPr>
            <p:spPr>
              <a:xfrm>
                <a:off x="7247162" y="1482209"/>
                <a:ext cx="589610" cy="79622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8" name="文本框 82"/>
            <p:cNvSpPr txBox="1"/>
            <p:nvPr/>
          </p:nvSpPr>
          <p:spPr>
            <a:xfrm rot="5400000">
              <a:off x="7666835" y="3803675"/>
              <a:ext cx="415083" cy="3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9" name="Group 168"/>
            <p:cNvGrpSpPr/>
            <p:nvPr/>
          </p:nvGrpSpPr>
          <p:grpSpPr>
            <a:xfrm flipV="1">
              <a:off x="7220788" y="4286950"/>
              <a:ext cx="434004" cy="749476"/>
              <a:chOff x="7247162" y="1482209"/>
              <a:chExt cx="589610" cy="796225"/>
            </a:xfrm>
          </p:grpSpPr>
          <p:cxnSp>
            <p:nvCxnSpPr>
              <p:cNvPr id="170" name="直接箭头连接符 102"/>
              <p:cNvCxnSpPr/>
              <p:nvPr/>
            </p:nvCxnSpPr>
            <p:spPr>
              <a:xfrm>
                <a:off x="7247162" y="1482209"/>
                <a:ext cx="589610" cy="7966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箭头连接符 102"/>
              <p:cNvCxnSpPr/>
              <p:nvPr/>
            </p:nvCxnSpPr>
            <p:spPr>
              <a:xfrm>
                <a:off x="7247162" y="1482209"/>
                <a:ext cx="589610" cy="205031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02"/>
              <p:cNvCxnSpPr/>
              <p:nvPr/>
            </p:nvCxnSpPr>
            <p:spPr>
              <a:xfrm>
                <a:off x="7247162" y="1482209"/>
                <a:ext cx="589610" cy="402096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箭头连接符 102"/>
              <p:cNvCxnSpPr/>
              <p:nvPr/>
            </p:nvCxnSpPr>
            <p:spPr>
              <a:xfrm>
                <a:off x="7247162" y="1482209"/>
                <a:ext cx="589610" cy="599161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箭头连接符 102"/>
              <p:cNvCxnSpPr/>
              <p:nvPr/>
            </p:nvCxnSpPr>
            <p:spPr>
              <a:xfrm>
                <a:off x="7247162" y="1482209"/>
                <a:ext cx="589610" cy="79622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/>
            <p:cNvGrpSpPr/>
            <p:nvPr/>
          </p:nvGrpSpPr>
          <p:grpSpPr>
            <a:xfrm>
              <a:off x="7983018" y="2790078"/>
              <a:ext cx="523803" cy="2238850"/>
              <a:chOff x="8013787" y="1496645"/>
              <a:chExt cx="523803" cy="2238850"/>
            </a:xfrm>
          </p:grpSpPr>
          <p:cxnSp>
            <p:nvCxnSpPr>
              <p:cNvPr id="59" name="Straight Arrow Connector 58"/>
              <p:cNvCxnSpPr/>
              <p:nvPr/>
            </p:nvCxnSpPr>
            <p:spPr>
              <a:xfrm>
                <a:off x="8013787" y="1501339"/>
                <a:ext cx="512064" cy="291983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8013787" y="1691357"/>
                <a:ext cx="512064" cy="10196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8013787" y="1793322"/>
                <a:ext cx="512064" cy="89101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V="1">
                <a:off x="8013787" y="1793322"/>
                <a:ext cx="512064" cy="324477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V="1">
                <a:off x="8013787" y="1793322"/>
                <a:ext cx="512064" cy="48628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V="1">
                <a:off x="8013787" y="1793322"/>
                <a:ext cx="512064" cy="1340031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V="1">
                <a:off x="8013787" y="1793322"/>
                <a:ext cx="512064" cy="1572629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 flipV="1">
                <a:off x="8013787" y="1793322"/>
                <a:ext cx="512064" cy="1756678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/>
              <p:cNvCxnSpPr/>
              <p:nvPr/>
            </p:nvCxnSpPr>
            <p:spPr>
              <a:xfrm flipV="1">
                <a:off x="8013787" y="1793322"/>
                <a:ext cx="512064" cy="1942173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 flipV="1">
                <a:off x="8013787" y="1793322"/>
                <a:ext cx="512064" cy="1144642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" name="Group 234"/>
              <p:cNvGrpSpPr/>
              <p:nvPr/>
            </p:nvGrpSpPr>
            <p:grpSpPr>
              <a:xfrm>
                <a:off x="8017791" y="1496645"/>
                <a:ext cx="519799" cy="2234157"/>
                <a:chOff x="8166187" y="1653739"/>
                <a:chExt cx="519799" cy="2234157"/>
              </a:xfrm>
            </p:grpSpPr>
            <p:cxnSp>
              <p:nvCxnSpPr>
                <p:cNvPr id="225" name="Straight Arrow Connector 224"/>
                <p:cNvCxnSpPr/>
                <p:nvPr/>
              </p:nvCxnSpPr>
              <p:spPr>
                <a:xfrm>
                  <a:off x="8166187" y="1653739"/>
                  <a:ext cx="519799" cy="1708419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Arrow Connector 225"/>
                <p:cNvCxnSpPr/>
                <p:nvPr/>
              </p:nvCxnSpPr>
              <p:spPr>
                <a:xfrm>
                  <a:off x="8166187" y="1843757"/>
                  <a:ext cx="519799" cy="1518401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/>
                <p:cNvCxnSpPr/>
                <p:nvPr/>
              </p:nvCxnSpPr>
              <p:spPr>
                <a:xfrm>
                  <a:off x="8166187" y="2034824"/>
                  <a:ext cx="519799" cy="1327334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Arrow Connector 227"/>
                <p:cNvCxnSpPr/>
                <p:nvPr/>
              </p:nvCxnSpPr>
              <p:spPr>
                <a:xfrm>
                  <a:off x="8166187" y="2270200"/>
                  <a:ext cx="519799" cy="1091958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/>
                <p:cNvCxnSpPr/>
                <p:nvPr/>
              </p:nvCxnSpPr>
              <p:spPr>
                <a:xfrm>
                  <a:off x="8166187" y="2432002"/>
                  <a:ext cx="519799" cy="930156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/>
                <p:cNvCxnSpPr/>
                <p:nvPr/>
              </p:nvCxnSpPr>
              <p:spPr>
                <a:xfrm>
                  <a:off x="8166187" y="3285754"/>
                  <a:ext cx="519799" cy="76404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Arrow Connector 230"/>
                <p:cNvCxnSpPr/>
                <p:nvPr/>
              </p:nvCxnSpPr>
              <p:spPr>
                <a:xfrm flipV="1">
                  <a:off x="8166187" y="3362158"/>
                  <a:ext cx="519799" cy="156194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Arrow Connector 231"/>
                <p:cNvCxnSpPr/>
                <p:nvPr/>
              </p:nvCxnSpPr>
              <p:spPr>
                <a:xfrm flipV="1">
                  <a:off x="8166187" y="3362158"/>
                  <a:ext cx="519799" cy="340242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/>
                <p:cNvCxnSpPr/>
                <p:nvPr/>
              </p:nvCxnSpPr>
              <p:spPr>
                <a:xfrm flipV="1">
                  <a:off x="8166187" y="3362158"/>
                  <a:ext cx="519799" cy="525738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Arrow Connector 233"/>
                <p:cNvCxnSpPr/>
                <p:nvPr/>
              </p:nvCxnSpPr>
              <p:spPr>
                <a:xfrm>
                  <a:off x="8166187" y="3090364"/>
                  <a:ext cx="519799" cy="271794"/>
                </a:xfrm>
                <a:prstGeom prst="straightConnector1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/>
            <p:cNvGrpSpPr/>
            <p:nvPr/>
          </p:nvGrpSpPr>
          <p:grpSpPr>
            <a:xfrm>
              <a:off x="5191949" y="2472354"/>
              <a:ext cx="566928" cy="2799332"/>
              <a:chOff x="5370875" y="772521"/>
              <a:chExt cx="566928" cy="2799332"/>
            </a:xfrm>
          </p:grpSpPr>
          <p:grpSp>
            <p:nvGrpSpPr>
              <p:cNvPr id="856" name="Group 855"/>
              <p:cNvGrpSpPr/>
              <p:nvPr/>
            </p:nvGrpSpPr>
            <p:grpSpPr>
              <a:xfrm>
                <a:off x="5370875" y="772521"/>
                <a:ext cx="566928" cy="585216"/>
                <a:chOff x="4236143" y="4654870"/>
                <a:chExt cx="578440" cy="606412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4261193" y="4679887"/>
                  <a:ext cx="528362" cy="556378"/>
                  <a:chOff x="5053269" y="5106954"/>
                  <a:chExt cx="958406" cy="1009224"/>
                </a:xfrm>
              </p:grpSpPr>
              <p:cxnSp>
                <p:nvCxnSpPr>
                  <p:cNvPr id="701" name="Straight Connector 700"/>
                  <p:cNvCxnSpPr/>
                  <p:nvPr/>
                </p:nvCxnSpPr>
                <p:spPr>
                  <a:xfrm flipV="1">
                    <a:off x="5053269" y="5106954"/>
                    <a:ext cx="332105" cy="510421"/>
                  </a:xfrm>
                  <a:prstGeom prst="line">
                    <a:avLst/>
                  </a:prstGeom>
                  <a:ln w="9525">
                    <a:solidFill>
                      <a:srgbClr val="0760C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Straight Connector 701"/>
                  <p:cNvCxnSpPr/>
                  <p:nvPr/>
                </p:nvCxnSpPr>
                <p:spPr>
                  <a:xfrm flipV="1">
                    <a:off x="5266271" y="5352501"/>
                    <a:ext cx="279358" cy="264874"/>
                  </a:xfrm>
                  <a:prstGeom prst="line">
                    <a:avLst/>
                  </a:prstGeom>
                  <a:ln w="9525">
                    <a:solidFill>
                      <a:srgbClr val="03BA9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Straight Connector 702"/>
                  <p:cNvCxnSpPr/>
                  <p:nvPr/>
                </p:nvCxnSpPr>
                <p:spPr>
                  <a:xfrm flipV="1">
                    <a:off x="5270721" y="5880647"/>
                    <a:ext cx="54848" cy="235531"/>
                  </a:xfrm>
                  <a:prstGeom prst="line">
                    <a:avLst/>
                  </a:prstGeom>
                  <a:ln w="9525">
                    <a:solidFill>
                      <a:srgbClr val="01F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Straight Connector 703"/>
                  <p:cNvCxnSpPr/>
                  <p:nvPr/>
                </p:nvCxnSpPr>
                <p:spPr>
                  <a:xfrm>
                    <a:off x="5589020" y="5634387"/>
                    <a:ext cx="207739" cy="85868"/>
                  </a:xfrm>
                  <a:prstGeom prst="line">
                    <a:avLst/>
                  </a:prstGeom>
                  <a:ln w="9525">
                    <a:solidFill>
                      <a:srgbClr val="02FB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Straight Connector 704"/>
                  <p:cNvCxnSpPr/>
                  <p:nvPr/>
                </p:nvCxnSpPr>
                <p:spPr>
                  <a:xfrm flipV="1">
                    <a:off x="5728172" y="5933361"/>
                    <a:ext cx="234490" cy="23083"/>
                  </a:xfrm>
                  <a:prstGeom prst="line">
                    <a:avLst/>
                  </a:prstGeom>
                  <a:ln w="9525">
                    <a:solidFill>
                      <a:srgbClr val="05F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Straight Connector 705"/>
                  <p:cNvCxnSpPr/>
                  <p:nvPr/>
                </p:nvCxnSpPr>
                <p:spPr>
                  <a:xfrm flipV="1">
                    <a:off x="5962662" y="5706662"/>
                    <a:ext cx="49013" cy="226699"/>
                  </a:xfrm>
                  <a:prstGeom prst="line">
                    <a:avLst/>
                  </a:prstGeom>
                  <a:ln w="9525">
                    <a:solidFill>
                      <a:srgbClr val="0AF68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7" name="Straight Connector 706"/>
                  <p:cNvCxnSpPr/>
                  <p:nvPr/>
                </p:nvCxnSpPr>
                <p:spPr>
                  <a:xfrm>
                    <a:off x="5385374" y="5106954"/>
                    <a:ext cx="160254" cy="245547"/>
                  </a:xfrm>
                  <a:prstGeom prst="line">
                    <a:avLst/>
                  </a:prstGeom>
                  <a:ln w="9525">
                    <a:solidFill>
                      <a:srgbClr val="16C68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Straight Connector 707"/>
                  <p:cNvCxnSpPr/>
                  <p:nvPr/>
                </p:nvCxnSpPr>
                <p:spPr>
                  <a:xfrm>
                    <a:off x="5053269" y="5617375"/>
                    <a:ext cx="213002" cy="0"/>
                  </a:xfrm>
                  <a:prstGeom prst="line">
                    <a:avLst/>
                  </a:prstGeom>
                  <a:ln w="9525">
                    <a:solidFill>
                      <a:srgbClr val="0EF88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Straight Connector 708"/>
                  <p:cNvCxnSpPr/>
                  <p:nvPr/>
                </p:nvCxnSpPr>
                <p:spPr>
                  <a:xfrm>
                    <a:off x="5266271" y="5617375"/>
                    <a:ext cx="59298" cy="263272"/>
                  </a:xfrm>
                  <a:prstGeom prst="line">
                    <a:avLst/>
                  </a:prstGeom>
                  <a:ln w="9525">
                    <a:solidFill>
                      <a:srgbClr val="03E88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Straight Connector 709"/>
                  <p:cNvCxnSpPr/>
                  <p:nvPr/>
                </p:nvCxnSpPr>
                <p:spPr>
                  <a:xfrm flipV="1">
                    <a:off x="5270721" y="5956444"/>
                    <a:ext cx="457451" cy="159734"/>
                  </a:xfrm>
                  <a:prstGeom prst="line">
                    <a:avLst/>
                  </a:prstGeom>
                  <a:ln w="9525">
                    <a:solidFill>
                      <a:srgbClr val="0194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Straight Connector 710"/>
                  <p:cNvCxnSpPr/>
                  <p:nvPr/>
                </p:nvCxnSpPr>
                <p:spPr>
                  <a:xfrm flipV="1">
                    <a:off x="5325569" y="5634387"/>
                    <a:ext cx="263451" cy="246260"/>
                  </a:xfrm>
                  <a:prstGeom prst="line">
                    <a:avLst/>
                  </a:prstGeom>
                  <a:ln w="9525">
                    <a:solidFill>
                      <a:srgbClr val="06C39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Straight Connector 711"/>
                  <p:cNvCxnSpPr/>
                  <p:nvPr/>
                </p:nvCxnSpPr>
                <p:spPr>
                  <a:xfrm>
                    <a:off x="5266271" y="5617375"/>
                    <a:ext cx="322749" cy="17011"/>
                  </a:xfrm>
                  <a:prstGeom prst="line">
                    <a:avLst/>
                  </a:prstGeom>
                  <a:ln w="9525">
                    <a:solidFill>
                      <a:srgbClr val="00D88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Straight Connector 712"/>
                  <p:cNvCxnSpPr/>
                  <p:nvPr/>
                </p:nvCxnSpPr>
                <p:spPr>
                  <a:xfrm>
                    <a:off x="5545629" y="5352501"/>
                    <a:ext cx="43391" cy="281886"/>
                  </a:xfrm>
                  <a:prstGeom prst="line">
                    <a:avLst/>
                  </a:prstGeom>
                  <a:ln w="9525">
                    <a:solidFill>
                      <a:srgbClr val="09DC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Straight Connector 713"/>
                  <p:cNvCxnSpPr/>
                  <p:nvPr/>
                </p:nvCxnSpPr>
                <p:spPr>
                  <a:xfrm>
                    <a:off x="5545629" y="5352501"/>
                    <a:ext cx="466046" cy="354161"/>
                  </a:xfrm>
                  <a:prstGeom prst="line">
                    <a:avLst/>
                  </a:prstGeom>
                  <a:ln w="9525">
                    <a:solidFill>
                      <a:srgbClr val="006EC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Straight Connector 714"/>
                  <p:cNvCxnSpPr/>
                  <p:nvPr/>
                </p:nvCxnSpPr>
                <p:spPr>
                  <a:xfrm flipV="1">
                    <a:off x="5796759" y="5706662"/>
                    <a:ext cx="214916" cy="13593"/>
                  </a:xfrm>
                  <a:prstGeom prst="line">
                    <a:avLst/>
                  </a:prstGeom>
                  <a:ln w="9525">
                    <a:solidFill>
                      <a:srgbClr val="00FF7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6" name="Straight Connector 715"/>
                  <p:cNvCxnSpPr/>
                  <p:nvPr/>
                </p:nvCxnSpPr>
                <p:spPr>
                  <a:xfrm>
                    <a:off x="5796759" y="5720255"/>
                    <a:ext cx="165903" cy="213106"/>
                  </a:xfrm>
                  <a:prstGeom prst="line">
                    <a:avLst/>
                  </a:prstGeom>
                  <a:ln w="9525">
                    <a:solidFill>
                      <a:srgbClr val="0BE2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Straight Connector 716"/>
                  <p:cNvCxnSpPr/>
                  <p:nvPr/>
                </p:nvCxnSpPr>
                <p:spPr>
                  <a:xfrm flipH="1">
                    <a:off x="5728172" y="5720255"/>
                    <a:ext cx="68587" cy="236189"/>
                  </a:xfrm>
                  <a:prstGeom prst="line">
                    <a:avLst/>
                  </a:prstGeom>
                  <a:ln w="9525">
                    <a:solidFill>
                      <a:srgbClr val="00F18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Straight Connector 717"/>
                  <p:cNvCxnSpPr/>
                  <p:nvPr/>
                </p:nvCxnSpPr>
                <p:spPr>
                  <a:xfrm flipH="1">
                    <a:off x="5270721" y="5933361"/>
                    <a:ext cx="691941" cy="182817"/>
                  </a:xfrm>
                  <a:prstGeom prst="line">
                    <a:avLst/>
                  </a:prstGeom>
                  <a:ln w="9525">
                    <a:solidFill>
                      <a:srgbClr val="0438D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Straight Connector 718"/>
                  <p:cNvCxnSpPr/>
                  <p:nvPr/>
                </p:nvCxnSpPr>
                <p:spPr>
                  <a:xfrm>
                    <a:off x="5053269" y="5617375"/>
                    <a:ext cx="217452" cy="498803"/>
                  </a:xfrm>
                  <a:prstGeom prst="line">
                    <a:avLst/>
                  </a:prstGeom>
                  <a:ln w="9525">
                    <a:solidFill>
                      <a:srgbClr val="0379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Straight Connector 719"/>
                  <p:cNvCxnSpPr/>
                  <p:nvPr/>
                </p:nvCxnSpPr>
                <p:spPr>
                  <a:xfrm>
                    <a:off x="5053269" y="5617375"/>
                    <a:ext cx="272300" cy="263272"/>
                  </a:xfrm>
                  <a:prstGeom prst="line">
                    <a:avLst/>
                  </a:prstGeom>
                  <a:ln w="9525">
                    <a:solidFill>
                      <a:srgbClr val="00BC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Straight Connector 720"/>
                  <p:cNvCxnSpPr/>
                  <p:nvPr/>
                </p:nvCxnSpPr>
                <p:spPr>
                  <a:xfrm>
                    <a:off x="5385374" y="5106954"/>
                    <a:ext cx="626301" cy="599708"/>
                  </a:xfrm>
                  <a:prstGeom prst="line">
                    <a:avLst/>
                  </a:prstGeom>
                  <a:ln w="9525">
                    <a:solidFill>
                      <a:srgbClr val="0000D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Straight Connector 721"/>
                  <p:cNvCxnSpPr/>
                  <p:nvPr/>
                </p:nvCxnSpPr>
                <p:spPr>
                  <a:xfrm>
                    <a:off x="5325569" y="5880647"/>
                    <a:ext cx="402603" cy="75797"/>
                  </a:xfrm>
                  <a:prstGeom prst="line">
                    <a:avLst/>
                  </a:prstGeom>
                  <a:ln w="9525">
                    <a:solidFill>
                      <a:srgbClr val="07A39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Straight Connector 722"/>
                  <p:cNvCxnSpPr/>
                  <p:nvPr/>
                </p:nvCxnSpPr>
                <p:spPr>
                  <a:xfrm>
                    <a:off x="5589020" y="5634387"/>
                    <a:ext cx="139152" cy="322057"/>
                  </a:xfrm>
                  <a:prstGeom prst="line">
                    <a:avLst/>
                  </a:prstGeom>
                  <a:ln w="9525">
                    <a:solidFill>
                      <a:srgbClr val="04C99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Straight Connector 723"/>
                  <p:cNvCxnSpPr/>
                  <p:nvPr/>
                </p:nvCxnSpPr>
                <p:spPr>
                  <a:xfrm flipH="1">
                    <a:off x="5266271" y="5106954"/>
                    <a:ext cx="119104" cy="510421"/>
                  </a:xfrm>
                  <a:prstGeom prst="line">
                    <a:avLst/>
                  </a:prstGeom>
                  <a:ln w="9525">
                    <a:solidFill>
                      <a:srgbClr val="0686B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Straight Connector 724"/>
                  <p:cNvCxnSpPr/>
                  <p:nvPr/>
                </p:nvCxnSpPr>
                <p:spPr>
                  <a:xfrm>
                    <a:off x="5545629" y="5352501"/>
                    <a:ext cx="251130" cy="367753"/>
                  </a:xfrm>
                  <a:prstGeom prst="line">
                    <a:avLst/>
                  </a:prstGeom>
                  <a:ln w="9525">
                    <a:solidFill>
                      <a:srgbClr val="049CA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6" name="Group 725"/>
                <p:cNvGrpSpPr/>
                <p:nvPr/>
              </p:nvGrpSpPr>
              <p:grpSpPr>
                <a:xfrm>
                  <a:off x="4236143" y="4654870"/>
                  <a:ext cx="578440" cy="606412"/>
                  <a:chOff x="463180" y="194526"/>
                  <a:chExt cx="3265633" cy="3428009"/>
                </a:xfrm>
              </p:grpSpPr>
              <p:sp>
                <p:nvSpPr>
                  <p:cNvPr id="727" name="Oval 726"/>
                  <p:cNvSpPr/>
                  <p:nvPr/>
                </p:nvSpPr>
                <p:spPr>
                  <a:xfrm>
                    <a:off x="463180" y="1785215"/>
                    <a:ext cx="282840" cy="282840"/>
                  </a:xfrm>
                  <a:prstGeom prst="ellipse">
                    <a:avLst/>
                  </a:prstGeom>
                  <a:solidFill>
                    <a:srgbClr val="02562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28" name="Oval 727"/>
                  <p:cNvSpPr/>
                  <p:nvPr/>
                </p:nvSpPr>
                <p:spPr>
                  <a:xfrm>
                    <a:off x="1499500" y="194526"/>
                    <a:ext cx="282840" cy="282840"/>
                  </a:xfrm>
                  <a:prstGeom prst="ellipse">
                    <a:avLst/>
                  </a:prstGeom>
                  <a:solidFill>
                    <a:srgbClr val="66C0A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29" name="Oval 728"/>
                  <p:cNvSpPr/>
                  <p:nvPr/>
                </p:nvSpPr>
                <p:spPr>
                  <a:xfrm>
                    <a:off x="1126120" y="1773010"/>
                    <a:ext cx="282840" cy="282840"/>
                  </a:xfrm>
                  <a:prstGeom prst="ellipse">
                    <a:avLst/>
                  </a:prstGeom>
                  <a:solidFill>
                    <a:srgbClr val="59B89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30" name="Oval 729"/>
                  <p:cNvSpPr/>
                  <p:nvPr/>
                </p:nvSpPr>
                <p:spPr>
                  <a:xfrm>
                    <a:off x="1141360" y="3339695"/>
                    <a:ext cx="282840" cy="282840"/>
                  </a:xfrm>
                  <a:prstGeom prst="ellipse">
                    <a:avLst/>
                  </a:prstGeom>
                  <a:solidFill>
                    <a:srgbClr val="38A66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31" name="Oval 730"/>
                  <p:cNvSpPr/>
                  <p:nvPr/>
                </p:nvSpPr>
                <p:spPr>
                  <a:xfrm>
                    <a:off x="1311620" y="2605680"/>
                    <a:ext cx="282840" cy="282840"/>
                  </a:xfrm>
                  <a:prstGeom prst="ellipse">
                    <a:avLst/>
                  </a:prstGeom>
                  <a:solidFill>
                    <a:srgbClr val="97D7C7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32" name="Oval 731"/>
                  <p:cNvSpPr/>
                  <p:nvPr/>
                </p:nvSpPr>
                <p:spPr>
                  <a:xfrm>
                    <a:off x="2137006" y="1838230"/>
                    <a:ext cx="282840" cy="282840"/>
                  </a:xfrm>
                  <a:prstGeom prst="ellipse">
                    <a:avLst/>
                  </a:prstGeom>
                  <a:solidFill>
                    <a:srgbClr val="2D955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33" name="Oval 732"/>
                  <p:cNvSpPr/>
                  <p:nvPr/>
                </p:nvSpPr>
                <p:spPr>
                  <a:xfrm>
                    <a:off x="2777197" y="2105830"/>
                    <a:ext cx="282840" cy="282840"/>
                  </a:xfrm>
                  <a:prstGeom prst="ellipse">
                    <a:avLst/>
                  </a:prstGeom>
                  <a:solidFill>
                    <a:srgbClr val="03532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34" name="Oval 733"/>
                  <p:cNvSpPr/>
                  <p:nvPr/>
                </p:nvSpPr>
                <p:spPr>
                  <a:xfrm>
                    <a:off x="3445973" y="2063470"/>
                    <a:ext cx="282840" cy="282840"/>
                  </a:xfrm>
                  <a:prstGeom prst="ellipse">
                    <a:avLst/>
                  </a:prstGeom>
                  <a:solidFill>
                    <a:srgbClr val="8FD6C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35" name="Oval 734"/>
                  <p:cNvSpPr/>
                  <p:nvPr/>
                </p:nvSpPr>
                <p:spPr>
                  <a:xfrm>
                    <a:off x="3293548" y="2769960"/>
                    <a:ext cx="282840" cy="282840"/>
                  </a:xfrm>
                  <a:prstGeom prst="ellipse">
                    <a:avLst/>
                  </a:prstGeom>
                  <a:solidFill>
                    <a:srgbClr val="19843E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36" name="Oval 735"/>
                  <p:cNvSpPr/>
                  <p:nvPr/>
                </p:nvSpPr>
                <p:spPr>
                  <a:xfrm>
                    <a:off x="2563728" y="2841895"/>
                    <a:ext cx="282840" cy="282840"/>
                  </a:xfrm>
                  <a:prstGeom prst="ellipse">
                    <a:avLst/>
                  </a:prstGeom>
                  <a:solidFill>
                    <a:srgbClr val="37A063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37" name="Oval 736"/>
                  <p:cNvSpPr/>
                  <p:nvPr/>
                </p:nvSpPr>
                <p:spPr>
                  <a:xfrm>
                    <a:off x="1989216" y="959755"/>
                    <a:ext cx="282840" cy="282840"/>
                  </a:xfrm>
                  <a:prstGeom prst="ellipse">
                    <a:avLst/>
                  </a:prstGeom>
                  <a:solidFill>
                    <a:srgbClr val="30A563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55" name="Group 854"/>
              <p:cNvGrpSpPr/>
              <p:nvPr/>
            </p:nvGrpSpPr>
            <p:grpSpPr>
              <a:xfrm>
                <a:off x="5370875" y="1510560"/>
                <a:ext cx="566928" cy="585216"/>
                <a:chOff x="4929671" y="4654870"/>
                <a:chExt cx="578440" cy="606412"/>
              </a:xfrm>
            </p:grpSpPr>
            <p:grpSp>
              <p:nvGrpSpPr>
                <p:cNvPr id="774" name="Group 773"/>
                <p:cNvGrpSpPr/>
                <p:nvPr/>
              </p:nvGrpSpPr>
              <p:grpSpPr>
                <a:xfrm>
                  <a:off x="4950423" y="4679887"/>
                  <a:ext cx="528362" cy="556378"/>
                  <a:chOff x="5053269" y="5106954"/>
                  <a:chExt cx="958406" cy="1009224"/>
                </a:xfrm>
              </p:grpSpPr>
              <p:cxnSp>
                <p:nvCxnSpPr>
                  <p:cNvPr id="775" name="Straight Connector 774"/>
                  <p:cNvCxnSpPr/>
                  <p:nvPr/>
                </p:nvCxnSpPr>
                <p:spPr>
                  <a:xfrm flipV="1">
                    <a:off x="5053269" y="5106954"/>
                    <a:ext cx="332105" cy="510421"/>
                  </a:xfrm>
                  <a:prstGeom prst="line">
                    <a:avLst/>
                  </a:prstGeom>
                  <a:ln w="9525">
                    <a:solidFill>
                      <a:srgbClr val="0760C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6" name="Straight Connector 775"/>
                  <p:cNvCxnSpPr/>
                  <p:nvPr/>
                </p:nvCxnSpPr>
                <p:spPr>
                  <a:xfrm flipV="1">
                    <a:off x="5266271" y="5352501"/>
                    <a:ext cx="279358" cy="264874"/>
                  </a:xfrm>
                  <a:prstGeom prst="line">
                    <a:avLst/>
                  </a:prstGeom>
                  <a:ln w="9525">
                    <a:solidFill>
                      <a:srgbClr val="03BA9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7" name="Straight Connector 776"/>
                  <p:cNvCxnSpPr/>
                  <p:nvPr/>
                </p:nvCxnSpPr>
                <p:spPr>
                  <a:xfrm flipV="1">
                    <a:off x="5270721" y="5880647"/>
                    <a:ext cx="54848" cy="235531"/>
                  </a:xfrm>
                  <a:prstGeom prst="line">
                    <a:avLst/>
                  </a:prstGeom>
                  <a:ln w="9525">
                    <a:solidFill>
                      <a:srgbClr val="01F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8" name="Straight Connector 777"/>
                  <p:cNvCxnSpPr/>
                  <p:nvPr/>
                </p:nvCxnSpPr>
                <p:spPr>
                  <a:xfrm>
                    <a:off x="5589020" y="5634387"/>
                    <a:ext cx="207739" cy="85868"/>
                  </a:xfrm>
                  <a:prstGeom prst="line">
                    <a:avLst/>
                  </a:prstGeom>
                  <a:ln w="9525">
                    <a:solidFill>
                      <a:srgbClr val="02FB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9" name="Straight Connector 778"/>
                  <p:cNvCxnSpPr/>
                  <p:nvPr/>
                </p:nvCxnSpPr>
                <p:spPr>
                  <a:xfrm flipV="1">
                    <a:off x="5728172" y="5933361"/>
                    <a:ext cx="234490" cy="23083"/>
                  </a:xfrm>
                  <a:prstGeom prst="line">
                    <a:avLst/>
                  </a:prstGeom>
                  <a:ln w="9525">
                    <a:solidFill>
                      <a:srgbClr val="05F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0" name="Straight Connector 779"/>
                  <p:cNvCxnSpPr/>
                  <p:nvPr/>
                </p:nvCxnSpPr>
                <p:spPr>
                  <a:xfrm flipV="1">
                    <a:off x="5962662" y="5706662"/>
                    <a:ext cx="49013" cy="226699"/>
                  </a:xfrm>
                  <a:prstGeom prst="line">
                    <a:avLst/>
                  </a:prstGeom>
                  <a:ln w="9525">
                    <a:solidFill>
                      <a:srgbClr val="0AF68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1" name="Straight Connector 780"/>
                  <p:cNvCxnSpPr/>
                  <p:nvPr/>
                </p:nvCxnSpPr>
                <p:spPr>
                  <a:xfrm>
                    <a:off x="5385374" y="5106954"/>
                    <a:ext cx="160254" cy="245547"/>
                  </a:xfrm>
                  <a:prstGeom prst="line">
                    <a:avLst/>
                  </a:prstGeom>
                  <a:ln w="9525">
                    <a:solidFill>
                      <a:srgbClr val="16C68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2" name="Straight Connector 781"/>
                  <p:cNvCxnSpPr/>
                  <p:nvPr/>
                </p:nvCxnSpPr>
                <p:spPr>
                  <a:xfrm>
                    <a:off x="5053269" y="5617375"/>
                    <a:ext cx="213002" cy="0"/>
                  </a:xfrm>
                  <a:prstGeom prst="line">
                    <a:avLst/>
                  </a:prstGeom>
                  <a:ln w="9525">
                    <a:solidFill>
                      <a:srgbClr val="0EF88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3" name="Straight Connector 782"/>
                  <p:cNvCxnSpPr/>
                  <p:nvPr/>
                </p:nvCxnSpPr>
                <p:spPr>
                  <a:xfrm>
                    <a:off x="5266271" y="5617375"/>
                    <a:ext cx="59298" cy="263272"/>
                  </a:xfrm>
                  <a:prstGeom prst="line">
                    <a:avLst/>
                  </a:prstGeom>
                  <a:ln w="9525">
                    <a:solidFill>
                      <a:srgbClr val="03E88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4" name="Straight Connector 783"/>
                  <p:cNvCxnSpPr/>
                  <p:nvPr/>
                </p:nvCxnSpPr>
                <p:spPr>
                  <a:xfrm flipV="1">
                    <a:off x="5270721" y="5956444"/>
                    <a:ext cx="457451" cy="159734"/>
                  </a:xfrm>
                  <a:prstGeom prst="line">
                    <a:avLst/>
                  </a:prstGeom>
                  <a:ln w="9525">
                    <a:solidFill>
                      <a:srgbClr val="0194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5" name="Straight Connector 784"/>
                  <p:cNvCxnSpPr/>
                  <p:nvPr/>
                </p:nvCxnSpPr>
                <p:spPr>
                  <a:xfrm flipV="1">
                    <a:off x="5325569" y="5634387"/>
                    <a:ext cx="263451" cy="246260"/>
                  </a:xfrm>
                  <a:prstGeom prst="line">
                    <a:avLst/>
                  </a:prstGeom>
                  <a:ln w="9525">
                    <a:solidFill>
                      <a:srgbClr val="06C39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6" name="Straight Connector 785"/>
                  <p:cNvCxnSpPr/>
                  <p:nvPr/>
                </p:nvCxnSpPr>
                <p:spPr>
                  <a:xfrm>
                    <a:off x="5266271" y="5617375"/>
                    <a:ext cx="322749" cy="17011"/>
                  </a:xfrm>
                  <a:prstGeom prst="line">
                    <a:avLst/>
                  </a:prstGeom>
                  <a:ln w="9525">
                    <a:solidFill>
                      <a:srgbClr val="00D88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7" name="Straight Connector 786"/>
                  <p:cNvCxnSpPr/>
                  <p:nvPr/>
                </p:nvCxnSpPr>
                <p:spPr>
                  <a:xfrm>
                    <a:off x="5545629" y="5352501"/>
                    <a:ext cx="43391" cy="281886"/>
                  </a:xfrm>
                  <a:prstGeom prst="line">
                    <a:avLst/>
                  </a:prstGeom>
                  <a:ln w="9525">
                    <a:solidFill>
                      <a:srgbClr val="09DC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8" name="Straight Connector 787"/>
                  <p:cNvCxnSpPr/>
                  <p:nvPr/>
                </p:nvCxnSpPr>
                <p:spPr>
                  <a:xfrm>
                    <a:off x="5545629" y="5352501"/>
                    <a:ext cx="466046" cy="354161"/>
                  </a:xfrm>
                  <a:prstGeom prst="line">
                    <a:avLst/>
                  </a:prstGeom>
                  <a:ln w="9525">
                    <a:solidFill>
                      <a:srgbClr val="006EC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9" name="Straight Connector 788"/>
                  <p:cNvCxnSpPr/>
                  <p:nvPr/>
                </p:nvCxnSpPr>
                <p:spPr>
                  <a:xfrm flipV="1">
                    <a:off x="5796759" y="5706662"/>
                    <a:ext cx="214916" cy="13593"/>
                  </a:xfrm>
                  <a:prstGeom prst="line">
                    <a:avLst/>
                  </a:prstGeom>
                  <a:ln w="9525">
                    <a:solidFill>
                      <a:srgbClr val="00FF7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0" name="Straight Connector 789"/>
                  <p:cNvCxnSpPr/>
                  <p:nvPr/>
                </p:nvCxnSpPr>
                <p:spPr>
                  <a:xfrm>
                    <a:off x="5796759" y="5720255"/>
                    <a:ext cx="165903" cy="213106"/>
                  </a:xfrm>
                  <a:prstGeom prst="line">
                    <a:avLst/>
                  </a:prstGeom>
                  <a:ln w="9525">
                    <a:solidFill>
                      <a:srgbClr val="0BE2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1" name="Straight Connector 790"/>
                  <p:cNvCxnSpPr/>
                  <p:nvPr/>
                </p:nvCxnSpPr>
                <p:spPr>
                  <a:xfrm flipH="1">
                    <a:off x="5728172" y="5720255"/>
                    <a:ext cx="68587" cy="236189"/>
                  </a:xfrm>
                  <a:prstGeom prst="line">
                    <a:avLst/>
                  </a:prstGeom>
                  <a:ln w="9525">
                    <a:solidFill>
                      <a:srgbClr val="00F18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2" name="Straight Connector 791"/>
                  <p:cNvCxnSpPr/>
                  <p:nvPr/>
                </p:nvCxnSpPr>
                <p:spPr>
                  <a:xfrm flipH="1">
                    <a:off x="5270721" y="5933361"/>
                    <a:ext cx="691941" cy="182817"/>
                  </a:xfrm>
                  <a:prstGeom prst="line">
                    <a:avLst/>
                  </a:prstGeom>
                  <a:ln w="9525">
                    <a:solidFill>
                      <a:srgbClr val="0438D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3" name="Straight Connector 792"/>
                  <p:cNvCxnSpPr/>
                  <p:nvPr/>
                </p:nvCxnSpPr>
                <p:spPr>
                  <a:xfrm>
                    <a:off x="5053269" y="5617375"/>
                    <a:ext cx="217452" cy="498803"/>
                  </a:xfrm>
                  <a:prstGeom prst="line">
                    <a:avLst/>
                  </a:prstGeom>
                  <a:ln w="9525">
                    <a:solidFill>
                      <a:srgbClr val="0379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4" name="Straight Connector 793"/>
                  <p:cNvCxnSpPr/>
                  <p:nvPr/>
                </p:nvCxnSpPr>
                <p:spPr>
                  <a:xfrm>
                    <a:off x="5053269" y="5617375"/>
                    <a:ext cx="272300" cy="263272"/>
                  </a:xfrm>
                  <a:prstGeom prst="line">
                    <a:avLst/>
                  </a:prstGeom>
                  <a:ln w="9525">
                    <a:solidFill>
                      <a:srgbClr val="00BC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5" name="Straight Connector 794"/>
                  <p:cNvCxnSpPr/>
                  <p:nvPr/>
                </p:nvCxnSpPr>
                <p:spPr>
                  <a:xfrm>
                    <a:off x="5385374" y="5106954"/>
                    <a:ext cx="626301" cy="599708"/>
                  </a:xfrm>
                  <a:prstGeom prst="line">
                    <a:avLst/>
                  </a:prstGeom>
                  <a:ln w="9525">
                    <a:solidFill>
                      <a:srgbClr val="0000D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6" name="Straight Connector 795"/>
                  <p:cNvCxnSpPr/>
                  <p:nvPr/>
                </p:nvCxnSpPr>
                <p:spPr>
                  <a:xfrm>
                    <a:off x="5325569" y="5880647"/>
                    <a:ext cx="402603" cy="75797"/>
                  </a:xfrm>
                  <a:prstGeom prst="line">
                    <a:avLst/>
                  </a:prstGeom>
                  <a:ln w="9525">
                    <a:solidFill>
                      <a:srgbClr val="07A39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Straight Connector 796"/>
                  <p:cNvCxnSpPr/>
                  <p:nvPr/>
                </p:nvCxnSpPr>
                <p:spPr>
                  <a:xfrm>
                    <a:off x="5589020" y="5634387"/>
                    <a:ext cx="139152" cy="322057"/>
                  </a:xfrm>
                  <a:prstGeom prst="line">
                    <a:avLst/>
                  </a:prstGeom>
                  <a:ln w="9525">
                    <a:solidFill>
                      <a:srgbClr val="04C99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8" name="Straight Connector 797"/>
                  <p:cNvCxnSpPr/>
                  <p:nvPr/>
                </p:nvCxnSpPr>
                <p:spPr>
                  <a:xfrm flipH="1">
                    <a:off x="5266271" y="5106954"/>
                    <a:ext cx="119104" cy="510421"/>
                  </a:xfrm>
                  <a:prstGeom prst="line">
                    <a:avLst/>
                  </a:prstGeom>
                  <a:ln w="9525">
                    <a:solidFill>
                      <a:srgbClr val="0686B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Straight Connector 798"/>
                  <p:cNvCxnSpPr/>
                  <p:nvPr/>
                </p:nvCxnSpPr>
                <p:spPr>
                  <a:xfrm>
                    <a:off x="5545629" y="5352501"/>
                    <a:ext cx="251130" cy="367753"/>
                  </a:xfrm>
                  <a:prstGeom prst="line">
                    <a:avLst/>
                  </a:prstGeom>
                  <a:ln w="9525">
                    <a:solidFill>
                      <a:srgbClr val="049CA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8" name="Group 737"/>
                <p:cNvGrpSpPr/>
                <p:nvPr/>
              </p:nvGrpSpPr>
              <p:grpSpPr>
                <a:xfrm>
                  <a:off x="4929671" y="4654870"/>
                  <a:ext cx="578440" cy="606412"/>
                  <a:chOff x="463180" y="194526"/>
                  <a:chExt cx="3265633" cy="3428009"/>
                </a:xfrm>
                <a:solidFill>
                  <a:schemeClr val="accent2"/>
                </a:solidFill>
              </p:grpSpPr>
              <p:sp>
                <p:nvSpPr>
                  <p:cNvPr id="739" name="Oval 738"/>
                  <p:cNvSpPr/>
                  <p:nvPr/>
                </p:nvSpPr>
                <p:spPr>
                  <a:xfrm>
                    <a:off x="463180" y="1785215"/>
                    <a:ext cx="282840" cy="282840"/>
                  </a:xfrm>
                  <a:prstGeom prst="ellipse">
                    <a:avLst/>
                  </a:prstGeom>
                  <a:solidFill>
                    <a:srgbClr val="67C2A4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0" name="Oval 739"/>
                  <p:cNvSpPr/>
                  <p:nvPr/>
                </p:nvSpPr>
                <p:spPr>
                  <a:xfrm>
                    <a:off x="1499500" y="194526"/>
                    <a:ext cx="282840" cy="282840"/>
                  </a:xfrm>
                  <a:prstGeom prst="ellipse">
                    <a:avLst/>
                  </a:prstGeom>
                  <a:solidFill>
                    <a:srgbClr val="48B17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1" name="Oval 740"/>
                  <p:cNvSpPr/>
                  <p:nvPr/>
                </p:nvSpPr>
                <p:spPr>
                  <a:xfrm>
                    <a:off x="1126120" y="1773010"/>
                    <a:ext cx="282840" cy="282840"/>
                  </a:xfrm>
                  <a:prstGeom prst="ellipse">
                    <a:avLst/>
                  </a:prstGeom>
                  <a:solidFill>
                    <a:srgbClr val="65C1A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2" name="Oval 741"/>
                  <p:cNvSpPr/>
                  <p:nvPr/>
                </p:nvSpPr>
                <p:spPr>
                  <a:xfrm>
                    <a:off x="1141360" y="3339695"/>
                    <a:ext cx="282840" cy="282840"/>
                  </a:xfrm>
                  <a:prstGeom prst="ellipse">
                    <a:avLst/>
                  </a:prstGeom>
                  <a:solidFill>
                    <a:srgbClr val="48B27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3" name="Oval 742"/>
                  <p:cNvSpPr/>
                  <p:nvPr/>
                </p:nvSpPr>
                <p:spPr>
                  <a:xfrm>
                    <a:off x="1311620" y="2605680"/>
                    <a:ext cx="282840" cy="282840"/>
                  </a:xfrm>
                  <a:prstGeom prst="ellipse">
                    <a:avLst/>
                  </a:prstGeom>
                  <a:solidFill>
                    <a:srgbClr val="92D8C6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4" name="Oval 743"/>
                  <p:cNvSpPr/>
                  <p:nvPr/>
                </p:nvSpPr>
                <p:spPr>
                  <a:xfrm>
                    <a:off x="2137006" y="1838230"/>
                    <a:ext cx="282840" cy="282840"/>
                  </a:xfrm>
                  <a:prstGeom prst="ellipse">
                    <a:avLst/>
                  </a:prstGeom>
                  <a:solidFill>
                    <a:srgbClr val="026C2B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5" name="Oval 744"/>
                  <p:cNvSpPr/>
                  <p:nvPr/>
                </p:nvSpPr>
                <p:spPr>
                  <a:xfrm>
                    <a:off x="2777197" y="2105830"/>
                    <a:ext cx="282840" cy="282840"/>
                  </a:xfrm>
                  <a:prstGeom prst="ellipse">
                    <a:avLst/>
                  </a:prstGeom>
                  <a:solidFill>
                    <a:srgbClr val="98D4C6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6" name="Oval 745"/>
                  <p:cNvSpPr/>
                  <p:nvPr/>
                </p:nvSpPr>
                <p:spPr>
                  <a:xfrm>
                    <a:off x="3445973" y="2063470"/>
                    <a:ext cx="282840" cy="282840"/>
                  </a:xfrm>
                  <a:prstGeom prst="ellipse">
                    <a:avLst/>
                  </a:prstGeom>
                  <a:solidFill>
                    <a:srgbClr val="99D7C8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7" name="Oval 746"/>
                  <p:cNvSpPr/>
                  <p:nvPr/>
                </p:nvSpPr>
                <p:spPr>
                  <a:xfrm>
                    <a:off x="3293548" y="2769960"/>
                    <a:ext cx="282840" cy="282840"/>
                  </a:xfrm>
                  <a:prstGeom prst="ellipse">
                    <a:avLst/>
                  </a:prstGeom>
                  <a:solidFill>
                    <a:srgbClr val="45B37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8" name="Oval 747"/>
                  <p:cNvSpPr/>
                  <p:nvPr/>
                </p:nvSpPr>
                <p:spPr>
                  <a:xfrm>
                    <a:off x="2563728" y="2841895"/>
                    <a:ext cx="282840" cy="282840"/>
                  </a:xfrm>
                  <a:prstGeom prst="ellipse">
                    <a:avLst/>
                  </a:prstGeom>
                  <a:solidFill>
                    <a:srgbClr val="006D29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49" name="Oval 748"/>
                  <p:cNvSpPr/>
                  <p:nvPr/>
                </p:nvSpPr>
                <p:spPr>
                  <a:xfrm>
                    <a:off x="1989216" y="959755"/>
                    <a:ext cx="282840" cy="282840"/>
                  </a:xfrm>
                  <a:prstGeom prst="ellipse">
                    <a:avLst/>
                  </a:prstGeom>
                  <a:solidFill>
                    <a:srgbClr val="026927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54" name="Group 853"/>
              <p:cNvGrpSpPr/>
              <p:nvPr/>
            </p:nvGrpSpPr>
            <p:grpSpPr>
              <a:xfrm>
                <a:off x="5370875" y="2248599"/>
                <a:ext cx="566928" cy="585216"/>
                <a:chOff x="5540892" y="4654870"/>
                <a:chExt cx="578440" cy="606412"/>
              </a:xfrm>
            </p:grpSpPr>
            <p:grpSp>
              <p:nvGrpSpPr>
                <p:cNvPr id="800" name="Group 799"/>
                <p:cNvGrpSpPr/>
                <p:nvPr/>
              </p:nvGrpSpPr>
              <p:grpSpPr>
                <a:xfrm>
                  <a:off x="5567589" y="4679887"/>
                  <a:ext cx="528362" cy="556378"/>
                  <a:chOff x="5053269" y="5106954"/>
                  <a:chExt cx="958406" cy="1009224"/>
                </a:xfrm>
              </p:grpSpPr>
              <p:cxnSp>
                <p:nvCxnSpPr>
                  <p:cNvPr id="801" name="Straight Connector 800"/>
                  <p:cNvCxnSpPr/>
                  <p:nvPr/>
                </p:nvCxnSpPr>
                <p:spPr>
                  <a:xfrm flipV="1">
                    <a:off x="5053269" y="5106954"/>
                    <a:ext cx="332105" cy="510421"/>
                  </a:xfrm>
                  <a:prstGeom prst="line">
                    <a:avLst/>
                  </a:prstGeom>
                  <a:ln w="9525">
                    <a:solidFill>
                      <a:srgbClr val="0760C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2" name="Straight Connector 801"/>
                  <p:cNvCxnSpPr/>
                  <p:nvPr/>
                </p:nvCxnSpPr>
                <p:spPr>
                  <a:xfrm flipV="1">
                    <a:off x="5266271" y="5352501"/>
                    <a:ext cx="279358" cy="264874"/>
                  </a:xfrm>
                  <a:prstGeom prst="line">
                    <a:avLst/>
                  </a:prstGeom>
                  <a:ln w="9525">
                    <a:solidFill>
                      <a:srgbClr val="03BA9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3" name="Straight Connector 802"/>
                  <p:cNvCxnSpPr/>
                  <p:nvPr/>
                </p:nvCxnSpPr>
                <p:spPr>
                  <a:xfrm flipV="1">
                    <a:off x="5270721" y="5880647"/>
                    <a:ext cx="54848" cy="235531"/>
                  </a:xfrm>
                  <a:prstGeom prst="line">
                    <a:avLst/>
                  </a:prstGeom>
                  <a:ln w="9525">
                    <a:solidFill>
                      <a:srgbClr val="01F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4" name="Straight Connector 803"/>
                  <p:cNvCxnSpPr/>
                  <p:nvPr/>
                </p:nvCxnSpPr>
                <p:spPr>
                  <a:xfrm>
                    <a:off x="5589020" y="5634387"/>
                    <a:ext cx="207739" cy="85868"/>
                  </a:xfrm>
                  <a:prstGeom prst="line">
                    <a:avLst/>
                  </a:prstGeom>
                  <a:ln w="9525">
                    <a:solidFill>
                      <a:srgbClr val="02FB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5" name="Straight Connector 804"/>
                  <p:cNvCxnSpPr/>
                  <p:nvPr/>
                </p:nvCxnSpPr>
                <p:spPr>
                  <a:xfrm flipV="1">
                    <a:off x="5728172" y="5933361"/>
                    <a:ext cx="234490" cy="23083"/>
                  </a:xfrm>
                  <a:prstGeom prst="line">
                    <a:avLst/>
                  </a:prstGeom>
                  <a:ln w="9525">
                    <a:solidFill>
                      <a:srgbClr val="05F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6" name="Straight Connector 805"/>
                  <p:cNvCxnSpPr/>
                  <p:nvPr/>
                </p:nvCxnSpPr>
                <p:spPr>
                  <a:xfrm flipV="1">
                    <a:off x="5962662" y="5706662"/>
                    <a:ext cx="49013" cy="226699"/>
                  </a:xfrm>
                  <a:prstGeom prst="line">
                    <a:avLst/>
                  </a:prstGeom>
                  <a:ln w="9525">
                    <a:solidFill>
                      <a:srgbClr val="0AF68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7" name="Straight Connector 806"/>
                  <p:cNvCxnSpPr/>
                  <p:nvPr/>
                </p:nvCxnSpPr>
                <p:spPr>
                  <a:xfrm>
                    <a:off x="5385374" y="5106954"/>
                    <a:ext cx="160254" cy="245547"/>
                  </a:xfrm>
                  <a:prstGeom prst="line">
                    <a:avLst/>
                  </a:prstGeom>
                  <a:ln w="9525">
                    <a:solidFill>
                      <a:srgbClr val="16C68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8" name="Straight Connector 807"/>
                  <p:cNvCxnSpPr/>
                  <p:nvPr/>
                </p:nvCxnSpPr>
                <p:spPr>
                  <a:xfrm>
                    <a:off x="5053269" y="5617375"/>
                    <a:ext cx="213002" cy="0"/>
                  </a:xfrm>
                  <a:prstGeom prst="line">
                    <a:avLst/>
                  </a:prstGeom>
                  <a:ln w="9525">
                    <a:solidFill>
                      <a:srgbClr val="0EF88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9" name="Straight Connector 808"/>
                  <p:cNvCxnSpPr/>
                  <p:nvPr/>
                </p:nvCxnSpPr>
                <p:spPr>
                  <a:xfrm>
                    <a:off x="5266271" y="5617375"/>
                    <a:ext cx="59298" cy="263272"/>
                  </a:xfrm>
                  <a:prstGeom prst="line">
                    <a:avLst/>
                  </a:prstGeom>
                  <a:ln w="9525">
                    <a:solidFill>
                      <a:srgbClr val="03E88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0" name="Straight Connector 809"/>
                  <p:cNvCxnSpPr/>
                  <p:nvPr/>
                </p:nvCxnSpPr>
                <p:spPr>
                  <a:xfrm flipV="1">
                    <a:off x="5270721" y="5956444"/>
                    <a:ext cx="457451" cy="159734"/>
                  </a:xfrm>
                  <a:prstGeom prst="line">
                    <a:avLst/>
                  </a:prstGeom>
                  <a:ln w="9525">
                    <a:solidFill>
                      <a:srgbClr val="0194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1" name="Straight Connector 810"/>
                  <p:cNvCxnSpPr/>
                  <p:nvPr/>
                </p:nvCxnSpPr>
                <p:spPr>
                  <a:xfrm flipV="1">
                    <a:off x="5325569" y="5634387"/>
                    <a:ext cx="263451" cy="246260"/>
                  </a:xfrm>
                  <a:prstGeom prst="line">
                    <a:avLst/>
                  </a:prstGeom>
                  <a:ln w="9525">
                    <a:solidFill>
                      <a:srgbClr val="06C39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2" name="Straight Connector 811"/>
                  <p:cNvCxnSpPr/>
                  <p:nvPr/>
                </p:nvCxnSpPr>
                <p:spPr>
                  <a:xfrm>
                    <a:off x="5266271" y="5617375"/>
                    <a:ext cx="322749" cy="17011"/>
                  </a:xfrm>
                  <a:prstGeom prst="line">
                    <a:avLst/>
                  </a:prstGeom>
                  <a:ln w="9525">
                    <a:solidFill>
                      <a:srgbClr val="00D88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3" name="Straight Connector 812"/>
                  <p:cNvCxnSpPr/>
                  <p:nvPr/>
                </p:nvCxnSpPr>
                <p:spPr>
                  <a:xfrm>
                    <a:off x="5545629" y="5352501"/>
                    <a:ext cx="43391" cy="281886"/>
                  </a:xfrm>
                  <a:prstGeom prst="line">
                    <a:avLst/>
                  </a:prstGeom>
                  <a:ln w="9525">
                    <a:solidFill>
                      <a:srgbClr val="09DC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4" name="Straight Connector 813"/>
                  <p:cNvCxnSpPr/>
                  <p:nvPr/>
                </p:nvCxnSpPr>
                <p:spPr>
                  <a:xfrm>
                    <a:off x="5545629" y="5352501"/>
                    <a:ext cx="466046" cy="354161"/>
                  </a:xfrm>
                  <a:prstGeom prst="line">
                    <a:avLst/>
                  </a:prstGeom>
                  <a:ln w="9525">
                    <a:solidFill>
                      <a:srgbClr val="006EC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5" name="Straight Connector 814"/>
                  <p:cNvCxnSpPr/>
                  <p:nvPr/>
                </p:nvCxnSpPr>
                <p:spPr>
                  <a:xfrm flipV="1">
                    <a:off x="5796759" y="5706662"/>
                    <a:ext cx="214916" cy="13593"/>
                  </a:xfrm>
                  <a:prstGeom prst="line">
                    <a:avLst/>
                  </a:prstGeom>
                  <a:ln w="9525">
                    <a:solidFill>
                      <a:srgbClr val="00FF7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6" name="Straight Connector 815"/>
                  <p:cNvCxnSpPr/>
                  <p:nvPr/>
                </p:nvCxnSpPr>
                <p:spPr>
                  <a:xfrm>
                    <a:off x="5796759" y="5720255"/>
                    <a:ext cx="165903" cy="213106"/>
                  </a:xfrm>
                  <a:prstGeom prst="line">
                    <a:avLst/>
                  </a:prstGeom>
                  <a:ln w="9525">
                    <a:solidFill>
                      <a:srgbClr val="0BE2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7" name="Straight Connector 816"/>
                  <p:cNvCxnSpPr/>
                  <p:nvPr/>
                </p:nvCxnSpPr>
                <p:spPr>
                  <a:xfrm flipH="1">
                    <a:off x="5728172" y="5720255"/>
                    <a:ext cx="68587" cy="236189"/>
                  </a:xfrm>
                  <a:prstGeom prst="line">
                    <a:avLst/>
                  </a:prstGeom>
                  <a:ln w="9525">
                    <a:solidFill>
                      <a:srgbClr val="00F18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8" name="Straight Connector 817"/>
                  <p:cNvCxnSpPr/>
                  <p:nvPr/>
                </p:nvCxnSpPr>
                <p:spPr>
                  <a:xfrm flipH="1">
                    <a:off x="5270721" y="5933361"/>
                    <a:ext cx="691941" cy="182817"/>
                  </a:xfrm>
                  <a:prstGeom prst="line">
                    <a:avLst/>
                  </a:prstGeom>
                  <a:ln w="9525">
                    <a:solidFill>
                      <a:srgbClr val="0438D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9" name="Straight Connector 818"/>
                  <p:cNvCxnSpPr/>
                  <p:nvPr/>
                </p:nvCxnSpPr>
                <p:spPr>
                  <a:xfrm>
                    <a:off x="5053269" y="5617375"/>
                    <a:ext cx="217452" cy="498803"/>
                  </a:xfrm>
                  <a:prstGeom prst="line">
                    <a:avLst/>
                  </a:prstGeom>
                  <a:ln w="9525">
                    <a:solidFill>
                      <a:srgbClr val="0379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0" name="Straight Connector 819"/>
                  <p:cNvCxnSpPr/>
                  <p:nvPr/>
                </p:nvCxnSpPr>
                <p:spPr>
                  <a:xfrm>
                    <a:off x="5053269" y="5617375"/>
                    <a:ext cx="272300" cy="263272"/>
                  </a:xfrm>
                  <a:prstGeom prst="line">
                    <a:avLst/>
                  </a:prstGeom>
                  <a:ln w="9525">
                    <a:solidFill>
                      <a:srgbClr val="00BC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1" name="Straight Connector 820"/>
                  <p:cNvCxnSpPr/>
                  <p:nvPr/>
                </p:nvCxnSpPr>
                <p:spPr>
                  <a:xfrm>
                    <a:off x="5385374" y="5106954"/>
                    <a:ext cx="626301" cy="599708"/>
                  </a:xfrm>
                  <a:prstGeom prst="line">
                    <a:avLst/>
                  </a:prstGeom>
                  <a:ln w="9525">
                    <a:solidFill>
                      <a:srgbClr val="0000D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2" name="Straight Connector 821"/>
                  <p:cNvCxnSpPr/>
                  <p:nvPr/>
                </p:nvCxnSpPr>
                <p:spPr>
                  <a:xfrm>
                    <a:off x="5325569" y="5880647"/>
                    <a:ext cx="402603" cy="75797"/>
                  </a:xfrm>
                  <a:prstGeom prst="line">
                    <a:avLst/>
                  </a:prstGeom>
                  <a:ln w="9525">
                    <a:solidFill>
                      <a:srgbClr val="07A39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3" name="Straight Connector 822"/>
                  <p:cNvCxnSpPr/>
                  <p:nvPr/>
                </p:nvCxnSpPr>
                <p:spPr>
                  <a:xfrm>
                    <a:off x="5589020" y="5634387"/>
                    <a:ext cx="139152" cy="322057"/>
                  </a:xfrm>
                  <a:prstGeom prst="line">
                    <a:avLst/>
                  </a:prstGeom>
                  <a:ln w="9525">
                    <a:solidFill>
                      <a:srgbClr val="04C99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4" name="Straight Connector 823"/>
                  <p:cNvCxnSpPr/>
                  <p:nvPr/>
                </p:nvCxnSpPr>
                <p:spPr>
                  <a:xfrm flipH="1">
                    <a:off x="5266271" y="5106954"/>
                    <a:ext cx="119104" cy="510421"/>
                  </a:xfrm>
                  <a:prstGeom prst="line">
                    <a:avLst/>
                  </a:prstGeom>
                  <a:ln w="9525">
                    <a:solidFill>
                      <a:srgbClr val="0686B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5" name="Straight Connector 824"/>
                  <p:cNvCxnSpPr/>
                  <p:nvPr/>
                </p:nvCxnSpPr>
                <p:spPr>
                  <a:xfrm>
                    <a:off x="5545629" y="5352501"/>
                    <a:ext cx="251130" cy="367753"/>
                  </a:xfrm>
                  <a:prstGeom prst="line">
                    <a:avLst/>
                  </a:prstGeom>
                  <a:ln w="9525">
                    <a:solidFill>
                      <a:srgbClr val="049CA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0" name="Group 749"/>
                <p:cNvGrpSpPr/>
                <p:nvPr/>
              </p:nvGrpSpPr>
              <p:grpSpPr>
                <a:xfrm>
                  <a:off x="5540892" y="4654870"/>
                  <a:ext cx="578440" cy="606412"/>
                  <a:chOff x="463180" y="194526"/>
                  <a:chExt cx="3265633" cy="3428009"/>
                </a:xfrm>
                <a:solidFill>
                  <a:srgbClr val="7CCCB6"/>
                </a:solidFill>
              </p:grpSpPr>
              <p:sp>
                <p:nvSpPr>
                  <p:cNvPr id="751" name="Oval 750"/>
                  <p:cNvSpPr/>
                  <p:nvPr/>
                </p:nvSpPr>
                <p:spPr>
                  <a:xfrm>
                    <a:off x="463180" y="1785215"/>
                    <a:ext cx="282840" cy="282840"/>
                  </a:xfrm>
                  <a:prstGeom prst="ellipse">
                    <a:avLst/>
                  </a:prstGeom>
                  <a:solidFill>
                    <a:srgbClr val="00682D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52" name="Oval 751"/>
                  <p:cNvSpPr/>
                  <p:nvPr/>
                </p:nvSpPr>
                <p:spPr>
                  <a:xfrm>
                    <a:off x="1499500" y="194526"/>
                    <a:ext cx="282840" cy="282840"/>
                  </a:xfrm>
                  <a:prstGeom prst="ellipse">
                    <a:avLst/>
                  </a:pr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53" name="Oval 752"/>
                  <p:cNvSpPr/>
                  <p:nvPr/>
                </p:nvSpPr>
                <p:spPr>
                  <a:xfrm>
                    <a:off x="1126120" y="1773010"/>
                    <a:ext cx="282840" cy="282840"/>
                  </a:xfrm>
                  <a:prstGeom prst="ellipse">
                    <a:avLst/>
                  </a:prstGeom>
                  <a:solidFill>
                    <a:srgbClr val="96D4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54" name="Oval 753"/>
                  <p:cNvSpPr/>
                  <p:nvPr/>
                </p:nvSpPr>
                <p:spPr>
                  <a:xfrm>
                    <a:off x="1141360" y="3339695"/>
                    <a:ext cx="282840" cy="282840"/>
                  </a:xfrm>
                  <a:prstGeom prst="ellipse">
                    <a:avLst/>
                  </a:prstGeom>
                  <a:solidFill>
                    <a:srgbClr val="03682C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55" name="Oval 754"/>
                  <p:cNvSpPr/>
                  <p:nvPr/>
                </p:nvSpPr>
                <p:spPr>
                  <a:xfrm>
                    <a:off x="1311620" y="2605680"/>
                    <a:ext cx="282840" cy="282840"/>
                  </a:xfrm>
                  <a:prstGeom prst="ellipse">
                    <a:avLst/>
                  </a:prstGeom>
                  <a:solidFill>
                    <a:srgbClr val="18813F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56" name="Oval 755"/>
                  <p:cNvSpPr/>
                  <p:nvPr/>
                </p:nvSpPr>
                <p:spPr>
                  <a:xfrm>
                    <a:off x="2137006" y="1838230"/>
                    <a:ext cx="282840" cy="282840"/>
                  </a:xfrm>
                  <a:prstGeom prst="ellipse">
                    <a:avLst/>
                  </a:prstGeom>
                  <a:solidFill>
                    <a:srgbClr val="19834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57" name="Oval 756"/>
                  <p:cNvSpPr/>
                  <p:nvPr/>
                </p:nvSpPr>
                <p:spPr>
                  <a:xfrm>
                    <a:off x="2777197" y="2105830"/>
                    <a:ext cx="282840" cy="282840"/>
                  </a:xfrm>
                  <a:prstGeom prst="ellipse">
                    <a:avLst/>
                  </a:prstGeom>
                  <a:solidFill>
                    <a:srgbClr val="0E753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58" name="Oval 757"/>
                  <p:cNvSpPr/>
                  <p:nvPr/>
                </p:nvSpPr>
                <p:spPr>
                  <a:xfrm>
                    <a:off x="3445973" y="2063470"/>
                    <a:ext cx="282840" cy="282840"/>
                  </a:xfrm>
                  <a:prstGeom prst="ellipse">
                    <a:avLst/>
                  </a:prstGeom>
                  <a:solidFill>
                    <a:srgbClr val="015924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59" name="Oval 758"/>
                  <p:cNvSpPr/>
                  <p:nvPr/>
                </p:nvSpPr>
                <p:spPr>
                  <a:xfrm>
                    <a:off x="3293548" y="2769960"/>
                    <a:ext cx="282840" cy="282840"/>
                  </a:xfrm>
                  <a:prstGeom prst="ellipse">
                    <a:avLst/>
                  </a:prstGeom>
                  <a:solidFill>
                    <a:srgbClr val="00572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60" name="Oval 759"/>
                  <p:cNvSpPr/>
                  <p:nvPr/>
                </p:nvSpPr>
                <p:spPr>
                  <a:xfrm>
                    <a:off x="2563728" y="2841895"/>
                    <a:ext cx="282840" cy="282840"/>
                  </a:xfrm>
                  <a:prstGeom prst="ellipse">
                    <a:avLst/>
                  </a:prstGeom>
                  <a:solidFill>
                    <a:srgbClr val="289347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61" name="Oval 760"/>
                  <p:cNvSpPr/>
                  <p:nvPr/>
                </p:nvSpPr>
                <p:spPr>
                  <a:xfrm>
                    <a:off x="1989216" y="959755"/>
                    <a:ext cx="282840" cy="282840"/>
                  </a:xfrm>
                  <a:prstGeom prst="ellipse">
                    <a:avLst/>
                  </a:prstGeom>
                  <a:solidFill>
                    <a:srgbClr val="54B88C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53" name="Group 852"/>
              <p:cNvGrpSpPr/>
              <p:nvPr/>
            </p:nvGrpSpPr>
            <p:grpSpPr>
              <a:xfrm>
                <a:off x="5370875" y="2986637"/>
                <a:ext cx="566928" cy="585216"/>
                <a:chOff x="6096681" y="4654870"/>
                <a:chExt cx="578440" cy="606412"/>
              </a:xfrm>
            </p:grpSpPr>
            <p:grpSp>
              <p:nvGrpSpPr>
                <p:cNvPr id="826" name="Group 825"/>
                <p:cNvGrpSpPr/>
                <p:nvPr/>
              </p:nvGrpSpPr>
              <p:grpSpPr>
                <a:xfrm>
                  <a:off x="6120148" y="4679887"/>
                  <a:ext cx="528362" cy="556378"/>
                  <a:chOff x="5053269" y="5106954"/>
                  <a:chExt cx="958406" cy="1009224"/>
                </a:xfrm>
              </p:grpSpPr>
              <p:cxnSp>
                <p:nvCxnSpPr>
                  <p:cNvPr id="827" name="Straight Connector 826"/>
                  <p:cNvCxnSpPr/>
                  <p:nvPr/>
                </p:nvCxnSpPr>
                <p:spPr>
                  <a:xfrm flipV="1">
                    <a:off x="5053269" y="5106954"/>
                    <a:ext cx="332105" cy="510421"/>
                  </a:xfrm>
                  <a:prstGeom prst="line">
                    <a:avLst/>
                  </a:prstGeom>
                  <a:ln w="9525">
                    <a:solidFill>
                      <a:srgbClr val="0760C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" name="Straight Connector 827"/>
                  <p:cNvCxnSpPr/>
                  <p:nvPr/>
                </p:nvCxnSpPr>
                <p:spPr>
                  <a:xfrm flipV="1">
                    <a:off x="5266271" y="5352501"/>
                    <a:ext cx="279358" cy="264874"/>
                  </a:xfrm>
                  <a:prstGeom prst="line">
                    <a:avLst/>
                  </a:prstGeom>
                  <a:ln w="9525">
                    <a:solidFill>
                      <a:srgbClr val="03BA9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9" name="Straight Connector 828"/>
                  <p:cNvCxnSpPr/>
                  <p:nvPr/>
                </p:nvCxnSpPr>
                <p:spPr>
                  <a:xfrm flipV="1">
                    <a:off x="5270721" y="5880647"/>
                    <a:ext cx="54848" cy="235531"/>
                  </a:xfrm>
                  <a:prstGeom prst="line">
                    <a:avLst/>
                  </a:prstGeom>
                  <a:ln w="9525">
                    <a:solidFill>
                      <a:srgbClr val="01F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0" name="Straight Connector 829"/>
                  <p:cNvCxnSpPr/>
                  <p:nvPr/>
                </p:nvCxnSpPr>
                <p:spPr>
                  <a:xfrm>
                    <a:off x="5589020" y="5634387"/>
                    <a:ext cx="207739" cy="85868"/>
                  </a:xfrm>
                  <a:prstGeom prst="line">
                    <a:avLst/>
                  </a:prstGeom>
                  <a:ln w="9525">
                    <a:solidFill>
                      <a:srgbClr val="02FB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1" name="Straight Connector 830"/>
                  <p:cNvCxnSpPr/>
                  <p:nvPr/>
                </p:nvCxnSpPr>
                <p:spPr>
                  <a:xfrm flipV="1">
                    <a:off x="5728172" y="5933361"/>
                    <a:ext cx="234490" cy="23083"/>
                  </a:xfrm>
                  <a:prstGeom prst="line">
                    <a:avLst/>
                  </a:prstGeom>
                  <a:ln w="9525">
                    <a:solidFill>
                      <a:srgbClr val="05F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2" name="Straight Connector 831"/>
                  <p:cNvCxnSpPr/>
                  <p:nvPr/>
                </p:nvCxnSpPr>
                <p:spPr>
                  <a:xfrm flipV="1">
                    <a:off x="5962662" y="5706662"/>
                    <a:ext cx="49013" cy="226699"/>
                  </a:xfrm>
                  <a:prstGeom prst="line">
                    <a:avLst/>
                  </a:prstGeom>
                  <a:ln w="9525">
                    <a:solidFill>
                      <a:srgbClr val="0AF68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3" name="Straight Connector 832"/>
                  <p:cNvCxnSpPr/>
                  <p:nvPr/>
                </p:nvCxnSpPr>
                <p:spPr>
                  <a:xfrm>
                    <a:off x="5385374" y="5106954"/>
                    <a:ext cx="160254" cy="245547"/>
                  </a:xfrm>
                  <a:prstGeom prst="line">
                    <a:avLst/>
                  </a:prstGeom>
                  <a:ln w="9525">
                    <a:solidFill>
                      <a:srgbClr val="16C68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4" name="Straight Connector 833"/>
                  <p:cNvCxnSpPr/>
                  <p:nvPr/>
                </p:nvCxnSpPr>
                <p:spPr>
                  <a:xfrm>
                    <a:off x="5053269" y="5617375"/>
                    <a:ext cx="213002" cy="0"/>
                  </a:xfrm>
                  <a:prstGeom prst="line">
                    <a:avLst/>
                  </a:prstGeom>
                  <a:ln w="9525">
                    <a:solidFill>
                      <a:srgbClr val="0EF88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5" name="Straight Connector 834"/>
                  <p:cNvCxnSpPr/>
                  <p:nvPr/>
                </p:nvCxnSpPr>
                <p:spPr>
                  <a:xfrm>
                    <a:off x="5266271" y="5617375"/>
                    <a:ext cx="59298" cy="263272"/>
                  </a:xfrm>
                  <a:prstGeom prst="line">
                    <a:avLst/>
                  </a:prstGeom>
                  <a:ln w="9525">
                    <a:solidFill>
                      <a:srgbClr val="03E88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6" name="Straight Connector 835"/>
                  <p:cNvCxnSpPr/>
                  <p:nvPr/>
                </p:nvCxnSpPr>
                <p:spPr>
                  <a:xfrm flipV="1">
                    <a:off x="5270721" y="5956444"/>
                    <a:ext cx="457451" cy="159734"/>
                  </a:xfrm>
                  <a:prstGeom prst="line">
                    <a:avLst/>
                  </a:prstGeom>
                  <a:ln w="9525">
                    <a:solidFill>
                      <a:srgbClr val="0194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7" name="Straight Connector 836"/>
                  <p:cNvCxnSpPr/>
                  <p:nvPr/>
                </p:nvCxnSpPr>
                <p:spPr>
                  <a:xfrm flipV="1">
                    <a:off x="5325569" y="5634387"/>
                    <a:ext cx="263451" cy="246260"/>
                  </a:xfrm>
                  <a:prstGeom prst="line">
                    <a:avLst/>
                  </a:prstGeom>
                  <a:ln w="9525">
                    <a:solidFill>
                      <a:srgbClr val="06C39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8" name="Straight Connector 837"/>
                  <p:cNvCxnSpPr/>
                  <p:nvPr/>
                </p:nvCxnSpPr>
                <p:spPr>
                  <a:xfrm>
                    <a:off x="5266271" y="5617375"/>
                    <a:ext cx="322749" cy="17011"/>
                  </a:xfrm>
                  <a:prstGeom prst="line">
                    <a:avLst/>
                  </a:prstGeom>
                  <a:ln w="9525">
                    <a:solidFill>
                      <a:srgbClr val="00D88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9" name="Straight Connector 838"/>
                  <p:cNvCxnSpPr/>
                  <p:nvPr/>
                </p:nvCxnSpPr>
                <p:spPr>
                  <a:xfrm>
                    <a:off x="5545629" y="5352501"/>
                    <a:ext cx="43391" cy="281886"/>
                  </a:xfrm>
                  <a:prstGeom prst="line">
                    <a:avLst/>
                  </a:prstGeom>
                  <a:ln w="9525">
                    <a:solidFill>
                      <a:srgbClr val="09DC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0" name="Straight Connector 839"/>
                  <p:cNvCxnSpPr/>
                  <p:nvPr/>
                </p:nvCxnSpPr>
                <p:spPr>
                  <a:xfrm>
                    <a:off x="5545629" y="5352501"/>
                    <a:ext cx="466046" cy="354161"/>
                  </a:xfrm>
                  <a:prstGeom prst="line">
                    <a:avLst/>
                  </a:prstGeom>
                  <a:ln w="9525">
                    <a:solidFill>
                      <a:srgbClr val="006EC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1" name="Straight Connector 840"/>
                  <p:cNvCxnSpPr/>
                  <p:nvPr/>
                </p:nvCxnSpPr>
                <p:spPr>
                  <a:xfrm flipV="1">
                    <a:off x="5796759" y="5706662"/>
                    <a:ext cx="214916" cy="13593"/>
                  </a:xfrm>
                  <a:prstGeom prst="line">
                    <a:avLst/>
                  </a:prstGeom>
                  <a:ln w="9525">
                    <a:solidFill>
                      <a:srgbClr val="00FF7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2" name="Straight Connector 841"/>
                  <p:cNvCxnSpPr/>
                  <p:nvPr/>
                </p:nvCxnSpPr>
                <p:spPr>
                  <a:xfrm>
                    <a:off x="5796759" y="5720255"/>
                    <a:ext cx="165903" cy="213106"/>
                  </a:xfrm>
                  <a:prstGeom prst="line">
                    <a:avLst/>
                  </a:prstGeom>
                  <a:ln w="9525">
                    <a:solidFill>
                      <a:srgbClr val="0BE2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3" name="Straight Connector 842"/>
                  <p:cNvCxnSpPr/>
                  <p:nvPr/>
                </p:nvCxnSpPr>
                <p:spPr>
                  <a:xfrm flipH="1">
                    <a:off x="5728172" y="5720255"/>
                    <a:ext cx="68587" cy="236189"/>
                  </a:xfrm>
                  <a:prstGeom prst="line">
                    <a:avLst/>
                  </a:prstGeom>
                  <a:ln w="9525">
                    <a:solidFill>
                      <a:srgbClr val="00F18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4" name="Straight Connector 843"/>
                  <p:cNvCxnSpPr/>
                  <p:nvPr/>
                </p:nvCxnSpPr>
                <p:spPr>
                  <a:xfrm flipH="1">
                    <a:off x="5270721" y="5933361"/>
                    <a:ext cx="691941" cy="182817"/>
                  </a:xfrm>
                  <a:prstGeom prst="line">
                    <a:avLst/>
                  </a:prstGeom>
                  <a:ln w="9525">
                    <a:solidFill>
                      <a:srgbClr val="0438D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5" name="Straight Connector 844"/>
                  <p:cNvCxnSpPr/>
                  <p:nvPr/>
                </p:nvCxnSpPr>
                <p:spPr>
                  <a:xfrm>
                    <a:off x="5053269" y="5617375"/>
                    <a:ext cx="217452" cy="498803"/>
                  </a:xfrm>
                  <a:prstGeom prst="line">
                    <a:avLst/>
                  </a:prstGeom>
                  <a:ln w="9525">
                    <a:solidFill>
                      <a:srgbClr val="0379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6" name="Straight Connector 845"/>
                  <p:cNvCxnSpPr/>
                  <p:nvPr/>
                </p:nvCxnSpPr>
                <p:spPr>
                  <a:xfrm>
                    <a:off x="5053269" y="5617375"/>
                    <a:ext cx="272300" cy="263272"/>
                  </a:xfrm>
                  <a:prstGeom prst="line">
                    <a:avLst/>
                  </a:prstGeom>
                  <a:ln w="9525">
                    <a:solidFill>
                      <a:srgbClr val="00BC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7" name="Straight Connector 846"/>
                  <p:cNvCxnSpPr/>
                  <p:nvPr/>
                </p:nvCxnSpPr>
                <p:spPr>
                  <a:xfrm>
                    <a:off x="5385374" y="5106954"/>
                    <a:ext cx="626301" cy="599708"/>
                  </a:xfrm>
                  <a:prstGeom prst="line">
                    <a:avLst/>
                  </a:prstGeom>
                  <a:ln w="9525">
                    <a:solidFill>
                      <a:srgbClr val="0000D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8" name="Straight Connector 847"/>
                  <p:cNvCxnSpPr/>
                  <p:nvPr/>
                </p:nvCxnSpPr>
                <p:spPr>
                  <a:xfrm>
                    <a:off x="5325569" y="5880647"/>
                    <a:ext cx="402603" cy="75797"/>
                  </a:xfrm>
                  <a:prstGeom prst="line">
                    <a:avLst/>
                  </a:prstGeom>
                  <a:ln w="9525">
                    <a:solidFill>
                      <a:srgbClr val="07A39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9" name="Straight Connector 848"/>
                  <p:cNvCxnSpPr/>
                  <p:nvPr/>
                </p:nvCxnSpPr>
                <p:spPr>
                  <a:xfrm>
                    <a:off x="5589020" y="5634387"/>
                    <a:ext cx="139152" cy="322057"/>
                  </a:xfrm>
                  <a:prstGeom prst="line">
                    <a:avLst/>
                  </a:prstGeom>
                  <a:ln w="9525">
                    <a:solidFill>
                      <a:srgbClr val="04C99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0" name="Straight Connector 849"/>
                  <p:cNvCxnSpPr/>
                  <p:nvPr/>
                </p:nvCxnSpPr>
                <p:spPr>
                  <a:xfrm flipH="1">
                    <a:off x="5266271" y="5106954"/>
                    <a:ext cx="119104" cy="510421"/>
                  </a:xfrm>
                  <a:prstGeom prst="line">
                    <a:avLst/>
                  </a:prstGeom>
                  <a:ln w="9525">
                    <a:solidFill>
                      <a:srgbClr val="0686B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1" name="Straight Connector 850"/>
                  <p:cNvCxnSpPr/>
                  <p:nvPr/>
                </p:nvCxnSpPr>
                <p:spPr>
                  <a:xfrm>
                    <a:off x="5545629" y="5352501"/>
                    <a:ext cx="251130" cy="367753"/>
                  </a:xfrm>
                  <a:prstGeom prst="line">
                    <a:avLst/>
                  </a:prstGeom>
                  <a:ln w="9525">
                    <a:solidFill>
                      <a:srgbClr val="049CA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2" name="Group 761"/>
                <p:cNvGrpSpPr/>
                <p:nvPr/>
              </p:nvGrpSpPr>
              <p:grpSpPr>
                <a:xfrm>
                  <a:off x="6096681" y="4654870"/>
                  <a:ext cx="578440" cy="606412"/>
                  <a:chOff x="463180" y="194526"/>
                  <a:chExt cx="3265633" cy="3428009"/>
                </a:xfrm>
                <a:solidFill>
                  <a:schemeClr val="accent2"/>
                </a:solidFill>
              </p:grpSpPr>
              <p:sp>
                <p:nvSpPr>
                  <p:cNvPr id="763" name="Oval 762"/>
                  <p:cNvSpPr/>
                  <p:nvPr/>
                </p:nvSpPr>
                <p:spPr>
                  <a:xfrm>
                    <a:off x="463180" y="1785215"/>
                    <a:ext cx="282840" cy="282840"/>
                  </a:xfrm>
                  <a:prstGeom prst="ellipse">
                    <a:avLst/>
                  </a:prstGeom>
                  <a:solidFill>
                    <a:srgbClr val="49AC7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64" name="Oval 763"/>
                  <p:cNvSpPr/>
                  <p:nvPr/>
                </p:nvSpPr>
                <p:spPr>
                  <a:xfrm>
                    <a:off x="1499500" y="194526"/>
                    <a:ext cx="282840" cy="282840"/>
                  </a:xfrm>
                  <a:prstGeom prst="ellipse">
                    <a:avLst/>
                  </a:prstGeom>
                  <a:solidFill>
                    <a:srgbClr val="7DCCB6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65" name="Oval 764"/>
                  <p:cNvSpPr/>
                  <p:nvPr/>
                </p:nvSpPr>
                <p:spPr>
                  <a:xfrm>
                    <a:off x="1126120" y="1773010"/>
                    <a:ext cx="282840" cy="282840"/>
                  </a:xfrm>
                  <a:prstGeom prst="ellipse">
                    <a:avLst/>
                  </a:prstGeom>
                  <a:solidFill>
                    <a:srgbClr val="57B88F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66" name="Oval 765"/>
                  <p:cNvSpPr/>
                  <p:nvPr/>
                </p:nvSpPr>
                <p:spPr>
                  <a:xfrm>
                    <a:off x="1141360" y="3339695"/>
                    <a:ext cx="282840" cy="282840"/>
                  </a:xfrm>
                  <a:prstGeom prst="ellipse">
                    <a:avLst/>
                  </a:prstGeom>
                  <a:solidFill>
                    <a:srgbClr val="44B17B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67" name="Oval 766"/>
                  <p:cNvSpPr/>
                  <p:nvPr/>
                </p:nvSpPr>
                <p:spPr>
                  <a:xfrm>
                    <a:off x="1311620" y="2605680"/>
                    <a:ext cx="282840" cy="282840"/>
                  </a:xfrm>
                  <a:prstGeom prst="ellipse">
                    <a:avLst/>
                  </a:prstGeom>
                  <a:solidFill>
                    <a:srgbClr val="00562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68" name="Oval 767"/>
                  <p:cNvSpPr/>
                  <p:nvPr/>
                </p:nvSpPr>
                <p:spPr>
                  <a:xfrm>
                    <a:off x="2137006" y="1838230"/>
                    <a:ext cx="282840" cy="282840"/>
                  </a:xfrm>
                  <a:prstGeom prst="ellipse">
                    <a:avLst/>
                  </a:prstGeom>
                  <a:solidFill>
                    <a:srgbClr val="81CAB6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69" name="Oval 768"/>
                  <p:cNvSpPr/>
                  <p:nvPr/>
                </p:nvSpPr>
                <p:spPr>
                  <a:xfrm>
                    <a:off x="2777197" y="2105830"/>
                    <a:ext cx="282840" cy="282840"/>
                  </a:xfrm>
                  <a:prstGeom prst="ellipse">
                    <a:avLst/>
                  </a:prstGeom>
                  <a:solidFill>
                    <a:srgbClr val="35A366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70" name="Oval 769"/>
                  <p:cNvSpPr/>
                  <p:nvPr/>
                </p:nvSpPr>
                <p:spPr>
                  <a:xfrm>
                    <a:off x="3445973" y="2063470"/>
                    <a:ext cx="282840" cy="282840"/>
                  </a:xfrm>
                  <a:prstGeom prst="ellipse">
                    <a:avLst/>
                  </a:prstGeom>
                  <a:solidFill>
                    <a:srgbClr val="38A16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71" name="Oval 770"/>
                  <p:cNvSpPr/>
                  <p:nvPr/>
                </p:nvSpPr>
                <p:spPr>
                  <a:xfrm>
                    <a:off x="3293548" y="2769960"/>
                    <a:ext cx="282840" cy="282840"/>
                  </a:xfrm>
                  <a:prstGeom prst="ellipse">
                    <a:avLst/>
                  </a:prstGeom>
                  <a:solidFill>
                    <a:srgbClr val="33A46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72" name="Oval 771"/>
                  <p:cNvSpPr/>
                  <p:nvPr/>
                </p:nvSpPr>
                <p:spPr>
                  <a:xfrm>
                    <a:off x="2563728" y="2841895"/>
                    <a:ext cx="282840" cy="282840"/>
                  </a:xfrm>
                  <a:prstGeom prst="ellipse">
                    <a:avLst/>
                  </a:prstGeom>
                  <a:solidFill>
                    <a:srgbClr val="96D5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773" name="Oval 772"/>
                  <p:cNvSpPr/>
                  <p:nvPr/>
                </p:nvSpPr>
                <p:spPr>
                  <a:xfrm>
                    <a:off x="1989216" y="959755"/>
                    <a:ext cx="282840" cy="282840"/>
                  </a:xfrm>
                  <a:prstGeom prst="ellipse">
                    <a:avLst/>
                  </a:prstGeom>
                  <a:solidFill>
                    <a:srgbClr val="2A935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5" name="Group 4"/>
            <p:cNvGrpSpPr/>
            <p:nvPr/>
          </p:nvGrpSpPr>
          <p:grpSpPr>
            <a:xfrm>
              <a:off x="6554664" y="2508930"/>
              <a:ext cx="502920" cy="2726180"/>
              <a:chOff x="6637249" y="809097"/>
              <a:chExt cx="502920" cy="2726180"/>
            </a:xfrm>
          </p:grpSpPr>
          <p:grpSp>
            <p:nvGrpSpPr>
              <p:cNvPr id="929" name="Group 928"/>
              <p:cNvGrpSpPr/>
              <p:nvPr/>
            </p:nvGrpSpPr>
            <p:grpSpPr>
              <a:xfrm>
                <a:off x="6637249" y="809097"/>
                <a:ext cx="502920" cy="512064"/>
                <a:chOff x="6555359" y="1265551"/>
                <a:chExt cx="502920" cy="512064"/>
              </a:xfrm>
            </p:grpSpPr>
            <p:grpSp>
              <p:nvGrpSpPr>
                <p:cNvPr id="862" name="Group 861"/>
                <p:cNvGrpSpPr/>
                <p:nvPr/>
              </p:nvGrpSpPr>
              <p:grpSpPr>
                <a:xfrm>
                  <a:off x="6585838" y="1296702"/>
                  <a:ext cx="444000" cy="449761"/>
                  <a:chOff x="2202082" y="1816073"/>
                  <a:chExt cx="2060136" cy="2041825"/>
                </a:xfrm>
              </p:grpSpPr>
              <p:cxnSp>
                <p:nvCxnSpPr>
                  <p:cNvPr id="887" name="Straight Connector 886"/>
                  <p:cNvCxnSpPr/>
                  <p:nvPr/>
                </p:nvCxnSpPr>
                <p:spPr>
                  <a:xfrm flipV="1">
                    <a:off x="2202082" y="1816073"/>
                    <a:ext cx="743712" cy="1008552"/>
                  </a:xfrm>
                  <a:prstGeom prst="line">
                    <a:avLst/>
                  </a:prstGeom>
                  <a:ln w="9525">
                    <a:solidFill>
                      <a:srgbClr val="1D82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8" name="Straight Connector 887"/>
                  <p:cNvCxnSpPr/>
                  <p:nvPr/>
                </p:nvCxnSpPr>
                <p:spPr>
                  <a:xfrm flipV="1">
                    <a:off x="2573938" y="3374478"/>
                    <a:ext cx="1688280" cy="483420"/>
                  </a:xfrm>
                  <a:prstGeom prst="line">
                    <a:avLst/>
                  </a:prstGeom>
                  <a:ln w="9525">
                    <a:solidFill>
                      <a:srgbClr val="1833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9" name="Straight Connector 888"/>
                  <p:cNvCxnSpPr/>
                  <p:nvPr/>
                </p:nvCxnSpPr>
                <p:spPr>
                  <a:xfrm flipH="1" flipV="1">
                    <a:off x="2202082" y="2818530"/>
                    <a:ext cx="1365330" cy="419335"/>
                  </a:xfrm>
                  <a:prstGeom prst="line">
                    <a:avLst/>
                  </a:prstGeom>
                  <a:ln w="9525">
                    <a:solidFill>
                      <a:srgbClr val="346E9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0" name="Straight Connector 889"/>
                  <p:cNvCxnSpPr/>
                  <p:nvPr/>
                </p:nvCxnSpPr>
                <p:spPr>
                  <a:xfrm>
                    <a:off x="2945794" y="1816073"/>
                    <a:ext cx="621618" cy="1421792"/>
                  </a:xfrm>
                  <a:prstGeom prst="line">
                    <a:avLst/>
                  </a:prstGeom>
                  <a:ln w="9525">
                    <a:solidFill>
                      <a:srgbClr val="0F46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1" name="Straight Connector 890"/>
                  <p:cNvCxnSpPr/>
                  <p:nvPr/>
                </p:nvCxnSpPr>
                <p:spPr>
                  <a:xfrm>
                    <a:off x="2945794" y="1816073"/>
                    <a:ext cx="1316424" cy="1558405"/>
                  </a:xfrm>
                  <a:prstGeom prst="line">
                    <a:avLst/>
                  </a:prstGeom>
                  <a:ln w="9525">
                    <a:solidFill>
                      <a:srgbClr val="0604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2" name="Straight Connector 891"/>
                  <p:cNvCxnSpPr/>
                  <p:nvPr/>
                </p:nvCxnSpPr>
                <p:spPr>
                  <a:xfrm>
                    <a:off x="3567412" y="3237865"/>
                    <a:ext cx="694806" cy="136613"/>
                  </a:xfrm>
                  <a:prstGeom prst="line">
                    <a:avLst/>
                  </a:prstGeom>
                  <a:ln w="9525">
                    <a:solidFill>
                      <a:srgbClr val="4FE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3" name="Straight Connector 892"/>
                  <p:cNvCxnSpPr/>
                  <p:nvPr/>
                </p:nvCxnSpPr>
                <p:spPr>
                  <a:xfrm flipH="1">
                    <a:off x="2573938" y="3237865"/>
                    <a:ext cx="993474" cy="620033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4" name="Straight Connector 893"/>
                  <p:cNvCxnSpPr/>
                  <p:nvPr/>
                </p:nvCxnSpPr>
                <p:spPr>
                  <a:xfrm flipH="1" flipV="1">
                    <a:off x="2202082" y="2818530"/>
                    <a:ext cx="371856" cy="1039368"/>
                  </a:xfrm>
                  <a:prstGeom prst="line">
                    <a:avLst/>
                  </a:prstGeom>
                  <a:ln w="9525">
                    <a:solidFill>
                      <a:srgbClr val="359A8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3" name="Group 862"/>
                <p:cNvGrpSpPr/>
                <p:nvPr/>
              </p:nvGrpSpPr>
              <p:grpSpPr>
                <a:xfrm>
                  <a:off x="6555359" y="1265551"/>
                  <a:ext cx="502920" cy="512064"/>
                  <a:chOff x="2060662" y="1674653"/>
                  <a:chExt cx="2333520" cy="2324665"/>
                </a:xfrm>
                <a:solidFill>
                  <a:schemeClr val="accent2"/>
                </a:solidFill>
              </p:grpSpPr>
              <p:sp>
                <p:nvSpPr>
                  <p:cNvPr id="882" name="Oval 881"/>
                  <p:cNvSpPr/>
                  <p:nvPr/>
                </p:nvSpPr>
                <p:spPr>
                  <a:xfrm>
                    <a:off x="2804374" y="1674653"/>
                    <a:ext cx="282840" cy="282840"/>
                  </a:xfrm>
                  <a:prstGeom prst="ellipse">
                    <a:avLst/>
                  </a:prstGeom>
                  <a:solidFill>
                    <a:srgbClr val="42AB73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83" name="Oval 882"/>
                  <p:cNvSpPr/>
                  <p:nvPr/>
                </p:nvSpPr>
                <p:spPr>
                  <a:xfrm>
                    <a:off x="2060662" y="2683205"/>
                    <a:ext cx="282840" cy="282840"/>
                  </a:xfrm>
                  <a:prstGeom prst="ellipse">
                    <a:avLst/>
                  </a:prstGeom>
                  <a:solidFill>
                    <a:srgbClr val="9BD4C6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84" name="Oval 883"/>
                  <p:cNvSpPr/>
                  <p:nvPr/>
                </p:nvSpPr>
                <p:spPr>
                  <a:xfrm>
                    <a:off x="2407510" y="3716478"/>
                    <a:ext cx="282840" cy="282840"/>
                  </a:xfrm>
                  <a:prstGeom prst="ellipse">
                    <a:avLst/>
                  </a:prstGeom>
                  <a:solidFill>
                    <a:srgbClr val="05672D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85" name="Oval 884"/>
                  <p:cNvSpPr/>
                  <p:nvPr/>
                </p:nvSpPr>
                <p:spPr>
                  <a:xfrm>
                    <a:off x="3410302" y="3091638"/>
                    <a:ext cx="282840" cy="282840"/>
                  </a:xfrm>
                  <a:prstGeom prst="ellipse">
                    <a:avLst/>
                  </a:prstGeom>
                  <a:solidFill>
                    <a:srgbClr val="2C7F45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86" name="Oval 885"/>
                  <p:cNvSpPr/>
                  <p:nvPr/>
                </p:nvSpPr>
                <p:spPr>
                  <a:xfrm>
                    <a:off x="4111342" y="3224256"/>
                    <a:ext cx="282840" cy="282840"/>
                  </a:xfrm>
                  <a:prstGeom prst="ellipse">
                    <a:avLst/>
                  </a:prstGeom>
                  <a:solidFill>
                    <a:srgbClr val="28814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8" name="Group 927"/>
              <p:cNvGrpSpPr/>
              <p:nvPr/>
            </p:nvGrpSpPr>
            <p:grpSpPr>
              <a:xfrm>
                <a:off x="6637249" y="1547136"/>
                <a:ext cx="502920" cy="512064"/>
                <a:chOff x="6555359" y="2012944"/>
                <a:chExt cx="502920" cy="51206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6589453" y="2044095"/>
                  <a:ext cx="444000" cy="449761"/>
                  <a:chOff x="2202082" y="1816073"/>
                  <a:chExt cx="2060136" cy="2041825"/>
                </a:xfrm>
              </p:grpSpPr>
              <p:cxnSp>
                <p:nvCxnSpPr>
                  <p:cNvPr id="896" name="Straight Connector 895"/>
                  <p:cNvCxnSpPr/>
                  <p:nvPr/>
                </p:nvCxnSpPr>
                <p:spPr>
                  <a:xfrm flipV="1">
                    <a:off x="2202082" y="1816073"/>
                    <a:ext cx="743712" cy="1008552"/>
                  </a:xfrm>
                  <a:prstGeom prst="line">
                    <a:avLst/>
                  </a:prstGeom>
                  <a:ln w="9525">
                    <a:solidFill>
                      <a:srgbClr val="1D82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7" name="Straight Connector 896"/>
                  <p:cNvCxnSpPr/>
                  <p:nvPr/>
                </p:nvCxnSpPr>
                <p:spPr>
                  <a:xfrm flipV="1">
                    <a:off x="2573938" y="3374478"/>
                    <a:ext cx="1688280" cy="483420"/>
                  </a:xfrm>
                  <a:prstGeom prst="line">
                    <a:avLst/>
                  </a:prstGeom>
                  <a:ln w="9525">
                    <a:solidFill>
                      <a:srgbClr val="1833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8" name="Straight Connector 897"/>
                  <p:cNvCxnSpPr/>
                  <p:nvPr/>
                </p:nvCxnSpPr>
                <p:spPr>
                  <a:xfrm flipH="1" flipV="1">
                    <a:off x="2202082" y="2818530"/>
                    <a:ext cx="1365330" cy="419335"/>
                  </a:xfrm>
                  <a:prstGeom prst="line">
                    <a:avLst/>
                  </a:prstGeom>
                  <a:ln w="9525">
                    <a:solidFill>
                      <a:srgbClr val="346E9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9" name="Straight Connector 898"/>
                  <p:cNvCxnSpPr/>
                  <p:nvPr/>
                </p:nvCxnSpPr>
                <p:spPr>
                  <a:xfrm>
                    <a:off x="2945794" y="1816073"/>
                    <a:ext cx="621618" cy="1421792"/>
                  </a:xfrm>
                  <a:prstGeom prst="line">
                    <a:avLst/>
                  </a:prstGeom>
                  <a:ln w="9525">
                    <a:solidFill>
                      <a:srgbClr val="0F46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0" name="Straight Connector 899"/>
                  <p:cNvCxnSpPr/>
                  <p:nvPr/>
                </p:nvCxnSpPr>
                <p:spPr>
                  <a:xfrm>
                    <a:off x="2945794" y="1816073"/>
                    <a:ext cx="1316424" cy="1558405"/>
                  </a:xfrm>
                  <a:prstGeom prst="line">
                    <a:avLst/>
                  </a:prstGeom>
                  <a:ln w="9525">
                    <a:solidFill>
                      <a:srgbClr val="0604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1" name="Straight Connector 900"/>
                  <p:cNvCxnSpPr/>
                  <p:nvPr/>
                </p:nvCxnSpPr>
                <p:spPr>
                  <a:xfrm>
                    <a:off x="3567412" y="3237865"/>
                    <a:ext cx="694806" cy="136613"/>
                  </a:xfrm>
                  <a:prstGeom prst="line">
                    <a:avLst/>
                  </a:prstGeom>
                  <a:ln w="9525">
                    <a:solidFill>
                      <a:srgbClr val="4FE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2" name="Straight Connector 901"/>
                  <p:cNvCxnSpPr/>
                  <p:nvPr/>
                </p:nvCxnSpPr>
                <p:spPr>
                  <a:xfrm flipH="1">
                    <a:off x="2573938" y="3237865"/>
                    <a:ext cx="993474" cy="620033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/>
                  <p:cNvCxnSpPr/>
                  <p:nvPr/>
                </p:nvCxnSpPr>
                <p:spPr>
                  <a:xfrm flipH="1" flipV="1">
                    <a:off x="2202082" y="2818530"/>
                    <a:ext cx="371856" cy="1039368"/>
                  </a:xfrm>
                  <a:prstGeom prst="line">
                    <a:avLst/>
                  </a:prstGeom>
                  <a:ln w="9525">
                    <a:solidFill>
                      <a:srgbClr val="359A8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4" name="Group 863"/>
                <p:cNvGrpSpPr/>
                <p:nvPr/>
              </p:nvGrpSpPr>
              <p:grpSpPr>
                <a:xfrm>
                  <a:off x="6555359" y="2012944"/>
                  <a:ext cx="502920" cy="512064"/>
                  <a:chOff x="2060662" y="1674653"/>
                  <a:chExt cx="2333520" cy="2324665"/>
                </a:xfrm>
                <a:solidFill>
                  <a:srgbClr val="ED7D31"/>
                </a:solidFill>
              </p:grpSpPr>
              <p:sp>
                <p:nvSpPr>
                  <p:cNvPr id="877" name="Oval 876"/>
                  <p:cNvSpPr/>
                  <p:nvPr/>
                </p:nvSpPr>
                <p:spPr>
                  <a:xfrm>
                    <a:off x="2804374" y="1674653"/>
                    <a:ext cx="282840" cy="282840"/>
                  </a:xfrm>
                  <a:prstGeom prst="ellipse">
                    <a:avLst/>
                  </a:prstGeom>
                  <a:solidFill>
                    <a:srgbClr val="036730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78" name="Oval 877"/>
                  <p:cNvSpPr/>
                  <p:nvPr/>
                </p:nvSpPr>
                <p:spPr>
                  <a:xfrm>
                    <a:off x="2060662" y="2683205"/>
                    <a:ext cx="282840" cy="282840"/>
                  </a:xfrm>
                  <a:prstGeom prst="ellipse">
                    <a:avLst/>
                  </a:prstGeom>
                  <a:solidFill>
                    <a:srgbClr val="6AC0A3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79" name="Oval 878"/>
                  <p:cNvSpPr/>
                  <p:nvPr/>
                </p:nvSpPr>
                <p:spPr>
                  <a:xfrm>
                    <a:off x="2407510" y="3716478"/>
                    <a:ext cx="282840" cy="282840"/>
                  </a:xfrm>
                  <a:prstGeom prst="ellipse">
                    <a:avLst/>
                  </a:prstGeom>
                  <a:solidFill>
                    <a:srgbClr val="67BE9F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80" name="Oval 879"/>
                  <p:cNvSpPr/>
                  <p:nvPr/>
                </p:nvSpPr>
                <p:spPr>
                  <a:xfrm>
                    <a:off x="3410302" y="3091638"/>
                    <a:ext cx="282840" cy="282840"/>
                  </a:xfrm>
                  <a:prstGeom prst="ellipse">
                    <a:avLst/>
                  </a:prstGeom>
                  <a:solidFill>
                    <a:srgbClr val="96D3C2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81" name="Oval 880"/>
                  <p:cNvSpPr/>
                  <p:nvPr/>
                </p:nvSpPr>
                <p:spPr>
                  <a:xfrm>
                    <a:off x="4111342" y="3224256"/>
                    <a:ext cx="282840" cy="282840"/>
                  </a:xfrm>
                  <a:prstGeom prst="ellipse">
                    <a:avLst/>
                  </a:prstGeom>
                  <a:solidFill>
                    <a:srgbClr val="45A673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7" name="Group 926"/>
              <p:cNvGrpSpPr/>
              <p:nvPr/>
            </p:nvGrpSpPr>
            <p:grpSpPr>
              <a:xfrm>
                <a:off x="6637249" y="2285175"/>
                <a:ext cx="502920" cy="512064"/>
                <a:chOff x="6571473" y="2653998"/>
                <a:chExt cx="502920" cy="512064"/>
              </a:xfrm>
            </p:grpSpPr>
            <p:grpSp>
              <p:nvGrpSpPr>
                <p:cNvPr id="904" name="Group 903"/>
                <p:cNvGrpSpPr/>
                <p:nvPr/>
              </p:nvGrpSpPr>
              <p:grpSpPr>
                <a:xfrm>
                  <a:off x="6600545" y="2685149"/>
                  <a:ext cx="444000" cy="449761"/>
                  <a:chOff x="2202082" y="1816073"/>
                  <a:chExt cx="2060136" cy="2041825"/>
                </a:xfrm>
              </p:grpSpPr>
              <p:cxnSp>
                <p:nvCxnSpPr>
                  <p:cNvPr id="905" name="Straight Connector 904"/>
                  <p:cNvCxnSpPr/>
                  <p:nvPr/>
                </p:nvCxnSpPr>
                <p:spPr>
                  <a:xfrm flipV="1">
                    <a:off x="2202082" y="1816073"/>
                    <a:ext cx="743712" cy="1008552"/>
                  </a:xfrm>
                  <a:prstGeom prst="line">
                    <a:avLst/>
                  </a:prstGeom>
                  <a:ln w="9525">
                    <a:solidFill>
                      <a:srgbClr val="1D82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6" name="Straight Connector 905"/>
                  <p:cNvCxnSpPr/>
                  <p:nvPr/>
                </p:nvCxnSpPr>
                <p:spPr>
                  <a:xfrm flipV="1">
                    <a:off x="2573938" y="3374478"/>
                    <a:ext cx="1688280" cy="483420"/>
                  </a:xfrm>
                  <a:prstGeom prst="line">
                    <a:avLst/>
                  </a:prstGeom>
                  <a:ln w="9525">
                    <a:solidFill>
                      <a:srgbClr val="1833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7" name="Straight Connector 906"/>
                  <p:cNvCxnSpPr/>
                  <p:nvPr/>
                </p:nvCxnSpPr>
                <p:spPr>
                  <a:xfrm flipH="1" flipV="1">
                    <a:off x="2202082" y="2818530"/>
                    <a:ext cx="1365330" cy="419335"/>
                  </a:xfrm>
                  <a:prstGeom prst="line">
                    <a:avLst/>
                  </a:prstGeom>
                  <a:ln w="9525">
                    <a:solidFill>
                      <a:srgbClr val="346E9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8" name="Straight Connector 907"/>
                  <p:cNvCxnSpPr/>
                  <p:nvPr/>
                </p:nvCxnSpPr>
                <p:spPr>
                  <a:xfrm>
                    <a:off x="2945794" y="1816073"/>
                    <a:ext cx="621618" cy="1421792"/>
                  </a:xfrm>
                  <a:prstGeom prst="line">
                    <a:avLst/>
                  </a:prstGeom>
                  <a:ln w="9525">
                    <a:solidFill>
                      <a:srgbClr val="0F46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9" name="Straight Connector 908"/>
                  <p:cNvCxnSpPr/>
                  <p:nvPr/>
                </p:nvCxnSpPr>
                <p:spPr>
                  <a:xfrm>
                    <a:off x="2945794" y="1816073"/>
                    <a:ext cx="1316424" cy="1558405"/>
                  </a:xfrm>
                  <a:prstGeom prst="line">
                    <a:avLst/>
                  </a:prstGeom>
                  <a:ln w="9525">
                    <a:solidFill>
                      <a:srgbClr val="0604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0" name="Straight Connector 909"/>
                  <p:cNvCxnSpPr/>
                  <p:nvPr/>
                </p:nvCxnSpPr>
                <p:spPr>
                  <a:xfrm>
                    <a:off x="3567412" y="3237865"/>
                    <a:ext cx="694806" cy="136613"/>
                  </a:xfrm>
                  <a:prstGeom prst="line">
                    <a:avLst/>
                  </a:prstGeom>
                  <a:ln w="9525">
                    <a:solidFill>
                      <a:srgbClr val="4FE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1" name="Straight Connector 910"/>
                  <p:cNvCxnSpPr/>
                  <p:nvPr/>
                </p:nvCxnSpPr>
                <p:spPr>
                  <a:xfrm flipH="1">
                    <a:off x="2573938" y="3237865"/>
                    <a:ext cx="993474" cy="620033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2" name="Straight Connector 911"/>
                  <p:cNvCxnSpPr/>
                  <p:nvPr/>
                </p:nvCxnSpPr>
                <p:spPr>
                  <a:xfrm flipH="1" flipV="1">
                    <a:off x="2202082" y="2818530"/>
                    <a:ext cx="371856" cy="1039368"/>
                  </a:xfrm>
                  <a:prstGeom prst="line">
                    <a:avLst/>
                  </a:prstGeom>
                  <a:ln w="9525">
                    <a:solidFill>
                      <a:srgbClr val="359A8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5" name="Group 864"/>
                <p:cNvGrpSpPr/>
                <p:nvPr/>
              </p:nvGrpSpPr>
              <p:grpSpPr>
                <a:xfrm>
                  <a:off x="6571473" y="2653998"/>
                  <a:ext cx="502920" cy="512064"/>
                  <a:chOff x="2060662" y="1674653"/>
                  <a:chExt cx="2333520" cy="2324665"/>
                </a:xfrm>
                <a:solidFill>
                  <a:srgbClr val="69BBA1"/>
                </a:solidFill>
              </p:grpSpPr>
              <p:sp>
                <p:nvSpPr>
                  <p:cNvPr id="872" name="Oval 871"/>
                  <p:cNvSpPr/>
                  <p:nvPr/>
                </p:nvSpPr>
                <p:spPr>
                  <a:xfrm>
                    <a:off x="2804374" y="1674653"/>
                    <a:ext cx="282840" cy="28284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73" name="Oval 872"/>
                  <p:cNvSpPr/>
                  <p:nvPr/>
                </p:nvSpPr>
                <p:spPr>
                  <a:xfrm>
                    <a:off x="2060662" y="2683205"/>
                    <a:ext cx="282840" cy="282840"/>
                  </a:xfrm>
                  <a:prstGeom prst="ellipse">
                    <a:avLst/>
                  </a:prstGeom>
                  <a:solidFill>
                    <a:srgbClr val="05673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74" name="Oval 873"/>
                  <p:cNvSpPr/>
                  <p:nvPr/>
                </p:nvSpPr>
                <p:spPr>
                  <a:xfrm>
                    <a:off x="2407510" y="3716478"/>
                    <a:ext cx="282840" cy="282840"/>
                  </a:xfrm>
                  <a:prstGeom prst="ellipse">
                    <a:avLst/>
                  </a:prstGeom>
                  <a:solidFill>
                    <a:srgbClr val="9DD5C9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75" name="Oval 874"/>
                  <p:cNvSpPr/>
                  <p:nvPr/>
                </p:nvSpPr>
                <p:spPr>
                  <a:xfrm>
                    <a:off x="3410302" y="3091638"/>
                    <a:ext cx="282840" cy="282840"/>
                  </a:xfrm>
                  <a:prstGeom prst="ellipse">
                    <a:avLst/>
                  </a:prstGeom>
                  <a:solidFill>
                    <a:srgbClr val="26814B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76" name="Oval 875"/>
                  <p:cNvSpPr/>
                  <p:nvPr/>
                </p:nvSpPr>
                <p:spPr>
                  <a:xfrm>
                    <a:off x="4111342" y="3224256"/>
                    <a:ext cx="282840" cy="282840"/>
                  </a:xfrm>
                  <a:prstGeom prst="ellipse">
                    <a:avLst/>
                  </a:prstGeom>
                  <a:solidFill>
                    <a:srgbClr val="99D5CB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6" name="Group 925"/>
              <p:cNvGrpSpPr/>
              <p:nvPr/>
            </p:nvGrpSpPr>
            <p:grpSpPr>
              <a:xfrm>
                <a:off x="6637249" y="3023213"/>
                <a:ext cx="502920" cy="512064"/>
                <a:chOff x="6542663" y="3382306"/>
                <a:chExt cx="502920" cy="512064"/>
              </a:xfrm>
            </p:grpSpPr>
            <p:grpSp>
              <p:nvGrpSpPr>
                <p:cNvPr id="913" name="Group 912"/>
                <p:cNvGrpSpPr/>
                <p:nvPr/>
              </p:nvGrpSpPr>
              <p:grpSpPr>
                <a:xfrm>
                  <a:off x="6572585" y="3413457"/>
                  <a:ext cx="444000" cy="449761"/>
                  <a:chOff x="2202082" y="1816073"/>
                  <a:chExt cx="2060136" cy="2041825"/>
                </a:xfrm>
              </p:grpSpPr>
              <p:cxnSp>
                <p:nvCxnSpPr>
                  <p:cNvPr id="914" name="Straight Connector 913"/>
                  <p:cNvCxnSpPr/>
                  <p:nvPr/>
                </p:nvCxnSpPr>
                <p:spPr>
                  <a:xfrm flipV="1">
                    <a:off x="2202082" y="1816073"/>
                    <a:ext cx="743712" cy="1008552"/>
                  </a:xfrm>
                  <a:prstGeom prst="line">
                    <a:avLst/>
                  </a:prstGeom>
                  <a:ln w="9525">
                    <a:solidFill>
                      <a:srgbClr val="1D82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5" name="Straight Connector 914"/>
                  <p:cNvCxnSpPr/>
                  <p:nvPr/>
                </p:nvCxnSpPr>
                <p:spPr>
                  <a:xfrm flipV="1">
                    <a:off x="2573938" y="3374478"/>
                    <a:ext cx="1688280" cy="483420"/>
                  </a:xfrm>
                  <a:prstGeom prst="line">
                    <a:avLst/>
                  </a:prstGeom>
                  <a:ln w="9525">
                    <a:solidFill>
                      <a:srgbClr val="1833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6" name="Straight Connector 915"/>
                  <p:cNvCxnSpPr/>
                  <p:nvPr/>
                </p:nvCxnSpPr>
                <p:spPr>
                  <a:xfrm flipH="1" flipV="1">
                    <a:off x="2202082" y="2818530"/>
                    <a:ext cx="1365330" cy="419335"/>
                  </a:xfrm>
                  <a:prstGeom prst="line">
                    <a:avLst/>
                  </a:prstGeom>
                  <a:ln w="9525">
                    <a:solidFill>
                      <a:srgbClr val="346E9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7" name="Straight Connector 916"/>
                  <p:cNvCxnSpPr/>
                  <p:nvPr/>
                </p:nvCxnSpPr>
                <p:spPr>
                  <a:xfrm>
                    <a:off x="2945794" y="1816073"/>
                    <a:ext cx="621618" cy="1421792"/>
                  </a:xfrm>
                  <a:prstGeom prst="line">
                    <a:avLst/>
                  </a:prstGeom>
                  <a:ln w="9525">
                    <a:solidFill>
                      <a:srgbClr val="0F46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8" name="Straight Connector 917"/>
                  <p:cNvCxnSpPr/>
                  <p:nvPr/>
                </p:nvCxnSpPr>
                <p:spPr>
                  <a:xfrm>
                    <a:off x="2945794" y="1816073"/>
                    <a:ext cx="1316424" cy="1558405"/>
                  </a:xfrm>
                  <a:prstGeom prst="line">
                    <a:avLst/>
                  </a:prstGeom>
                  <a:ln w="9525">
                    <a:solidFill>
                      <a:srgbClr val="0604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9" name="Straight Connector 918"/>
                  <p:cNvCxnSpPr/>
                  <p:nvPr/>
                </p:nvCxnSpPr>
                <p:spPr>
                  <a:xfrm>
                    <a:off x="3567412" y="3237865"/>
                    <a:ext cx="694806" cy="136613"/>
                  </a:xfrm>
                  <a:prstGeom prst="line">
                    <a:avLst/>
                  </a:prstGeom>
                  <a:ln w="9525">
                    <a:solidFill>
                      <a:srgbClr val="4FE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0" name="Straight Connector 919"/>
                  <p:cNvCxnSpPr/>
                  <p:nvPr/>
                </p:nvCxnSpPr>
                <p:spPr>
                  <a:xfrm flipH="1">
                    <a:off x="2573938" y="3237865"/>
                    <a:ext cx="993474" cy="620033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1" name="Straight Connector 920"/>
                  <p:cNvCxnSpPr/>
                  <p:nvPr/>
                </p:nvCxnSpPr>
                <p:spPr>
                  <a:xfrm flipH="1" flipV="1">
                    <a:off x="2202082" y="2818530"/>
                    <a:ext cx="371856" cy="1039368"/>
                  </a:xfrm>
                  <a:prstGeom prst="line">
                    <a:avLst/>
                  </a:prstGeom>
                  <a:ln w="9525">
                    <a:solidFill>
                      <a:srgbClr val="359A8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6" name="Group 865"/>
                <p:cNvGrpSpPr/>
                <p:nvPr/>
              </p:nvGrpSpPr>
              <p:grpSpPr>
                <a:xfrm>
                  <a:off x="6542663" y="3382306"/>
                  <a:ext cx="502920" cy="512064"/>
                  <a:chOff x="2060662" y="1674653"/>
                  <a:chExt cx="2333520" cy="2324665"/>
                </a:xfrm>
                <a:solidFill>
                  <a:srgbClr val="228A43"/>
                </a:solidFill>
              </p:grpSpPr>
              <p:sp>
                <p:nvSpPr>
                  <p:cNvPr id="867" name="Oval 866"/>
                  <p:cNvSpPr/>
                  <p:nvPr/>
                </p:nvSpPr>
                <p:spPr>
                  <a:xfrm>
                    <a:off x="2804374" y="1674653"/>
                    <a:ext cx="282840" cy="282840"/>
                  </a:xfrm>
                  <a:prstGeom prst="ellipse">
                    <a:avLst/>
                  </a:prstGeom>
                  <a:solidFill>
                    <a:srgbClr val="63C4A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68" name="Oval 867"/>
                  <p:cNvSpPr/>
                  <p:nvPr/>
                </p:nvSpPr>
                <p:spPr>
                  <a:xfrm>
                    <a:off x="2060662" y="2683205"/>
                    <a:ext cx="282840" cy="282840"/>
                  </a:xfrm>
                  <a:prstGeom prst="ellipse">
                    <a:avLst/>
                  </a:prstGeom>
                  <a:solidFill>
                    <a:srgbClr val="026A2E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69" name="Oval 868"/>
                  <p:cNvSpPr/>
                  <p:nvPr/>
                </p:nvSpPr>
                <p:spPr>
                  <a:xfrm>
                    <a:off x="2407510" y="3716478"/>
                    <a:ext cx="282840" cy="282840"/>
                  </a:xfrm>
                  <a:prstGeom prst="ellipse">
                    <a:avLst/>
                  </a:prstGeom>
                  <a:solidFill>
                    <a:srgbClr val="3FB172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70" name="Oval 869"/>
                  <p:cNvSpPr/>
                  <p:nvPr/>
                </p:nvSpPr>
                <p:spPr>
                  <a:xfrm>
                    <a:off x="3410302" y="3091638"/>
                    <a:ext cx="282840" cy="282840"/>
                  </a:xfrm>
                  <a:prstGeom prst="ellipse">
                    <a:avLst/>
                  </a:prstGeom>
                  <a:solidFill>
                    <a:srgbClr val="98D8CA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871" name="Oval 870"/>
                  <p:cNvSpPr/>
                  <p:nvPr/>
                </p:nvSpPr>
                <p:spPr>
                  <a:xfrm>
                    <a:off x="4111342" y="3224256"/>
                    <a:ext cx="282840" cy="28284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686" name="Group 685"/>
            <p:cNvGrpSpPr/>
            <p:nvPr/>
          </p:nvGrpSpPr>
          <p:grpSpPr>
            <a:xfrm>
              <a:off x="7755363" y="2717195"/>
              <a:ext cx="128016" cy="923306"/>
              <a:chOff x="7828085" y="1423762"/>
              <a:chExt cx="128016" cy="923306"/>
            </a:xfrm>
          </p:grpSpPr>
          <p:sp>
            <p:nvSpPr>
              <p:cNvPr id="687" name="Oval 686"/>
              <p:cNvSpPr/>
              <p:nvPr/>
            </p:nvSpPr>
            <p:spPr>
              <a:xfrm>
                <a:off x="7828085" y="2219052"/>
                <a:ext cx="128016" cy="128016"/>
              </a:xfrm>
              <a:prstGeom prst="ellipse">
                <a:avLst/>
              </a:prstGeom>
              <a:solidFill>
                <a:srgbClr val="288144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8" name="Oval 687"/>
              <p:cNvSpPr/>
              <p:nvPr/>
            </p:nvSpPr>
            <p:spPr>
              <a:xfrm>
                <a:off x="7828085" y="1622585"/>
                <a:ext cx="128016" cy="128016"/>
              </a:xfrm>
              <a:prstGeom prst="ellipse">
                <a:avLst/>
              </a:prstGeom>
              <a:solidFill>
                <a:srgbClr val="9BD4C6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9" name="Oval 688"/>
              <p:cNvSpPr/>
              <p:nvPr/>
            </p:nvSpPr>
            <p:spPr>
              <a:xfrm>
                <a:off x="7828085" y="1423762"/>
                <a:ext cx="128016" cy="128016"/>
              </a:xfrm>
              <a:prstGeom prst="ellipse">
                <a:avLst/>
              </a:prstGeom>
              <a:solidFill>
                <a:srgbClr val="42AB73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90" name="Oval 689"/>
              <p:cNvSpPr/>
              <p:nvPr/>
            </p:nvSpPr>
            <p:spPr>
              <a:xfrm>
                <a:off x="7828085" y="1821408"/>
                <a:ext cx="128016" cy="128016"/>
              </a:xfrm>
              <a:prstGeom prst="ellipse">
                <a:avLst/>
              </a:prstGeom>
              <a:solidFill>
                <a:srgbClr val="05672D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91" name="Oval 690"/>
              <p:cNvSpPr/>
              <p:nvPr/>
            </p:nvSpPr>
            <p:spPr>
              <a:xfrm>
                <a:off x="7828085" y="2020231"/>
                <a:ext cx="128016" cy="128016"/>
              </a:xfrm>
              <a:prstGeom prst="ellipse">
                <a:avLst/>
              </a:prstGeom>
              <a:solidFill>
                <a:srgbClr val="2C7F4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692" name="Group 691"/>
            <p:cNvGrpSpPr/>
            <p:nvPr/>
          </p:nvGrpSpPr>
          <p:grpSpPr>
            <a:xfrm>
              <a:off x="7765944" y="4181196"/>
              <a:ext cx="128016" cy="923306"/>
              <a:chOff x="7838666" y="2942410"/>
              <a:chExt cx="128016" cy="923306"/>
            </a:xfrm>
          </p:grpSpPr>
          <p:sp>
            <p:nvSpPr>
              <p:cNvPr id="693" name="Oval 692"/>
              <p:cNvSpPr/>
              <p:nvPr/>
            </p:nvSpPr>
            <p:spPr>
              <a:xfrm>
                <a:off x="7838666" y="3737700"/>
                <a:ext cx="128016" cy="128016"/>
              </a:xfrm>
              <a:prstGeom prst="ellipse">
                <a:avLst/>
              </a:prstGeom>
              <a:solidFill>
                <a:srgbClr val="228A43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94" name="Oval 693"/>
              <p:cNvSpPr/>
              <p:nvPr/>
            </p:nvSpPr>
            <p:spPr>
              <a:xfrm>
                <a:off x="7838666" y="3141233"/>
                <a:ext cx="128016" cy="128016"/>
              </a:xfrm>
              <a:prstGeom prst="ellipse">
                <a:avLst/>
              </a:prstGeom>
              <a:solidFill>
                <a:srgbClr val="026A2E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95" name="Oval 694"/>
              <p:cNvSpPr/>
              <p:nvPr/>
            </p:nvSpPr>
            <p:spPr>
              <a:xfrm>
                <a:off x="7838666" y="2942410"/>
                <a:ext cx="128016" cy="128016"/>
              </a:xfrm>
              <a:prstGeom prst="ellipse">
                <a:avLst/>
              </a:prstGeom>
              <a:solidFill>
                <a:srgbClr val="63C4A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96" name="Oval 695"/>
              <p:cNvSpPr/>
              <p:nvPr/>
            </p:nvSpPr>
            <p:spPr>
              <a:xfrm>
                <a:off x="7838666" y="3340056"/>
                <a:ext cx="128016" cy="128016"/>
              </a:xfrm>
              <a:prstGeom prst="ellipse">
                <a:avLst/>
              </a:prstGeom>
              <a:solidFill>
                <a:srgbClr val="3FB17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97" name="Oval 696"/>
              <p:cNvSpPr/>
              <p:nvPr/>
            </p:nvSpPr>
            <p:spPr>
              <a:xfrm>
                <a:off x="7838666" y="3538879"/>
                <a:ext cx="128016" cy="128016"/>
              </a:xfrm>
              <a:prstGeom prst="ellipse">
                <a:avLst/>
              </a:prstGeom>
              <a:solidFill>
                <a:srgbClr val="98D8CA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8" name="Oval 697"/>
            <p:cNvSpPr/>
            <p:nvPr/>
          </p:nvSpPr>
          <p:spPr>
            <a:xfrm>
              <a:off x="8549817" y="4405541"/>
              <a:ext cx="182880" cy="182880"/>
            </a:xfrm>
            <a:prstGeom prst="ellipse">
              <a:avLst/>
            </a:prstGeom>
            <a:solidFill>
              <a:srgbClr val="7DCCB5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99" name="Oval 698"/>
            <p:cNvSpPr/>
            <p:nvPr/>
          </p:nvSpPr>
          <p:spPr>
            <a:xfrm>
              <a:off x="8551910" y="2978144"/>
              <a:ext cx="182880" cy="182880"/>
            </a:xfrm>
            <a:prstGeom prst="ellipse">
              <a:avLst/>
            </a:prstGeom>
            <a:solidFill>
              <a:srgbClr val="00682A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4" name="文本框 85"/>
            <p:cNvSpPr txBox="1"/>
            <p:nvPr/>
          </p:nvSpPr>
          <p:spPr>
            <a:xfrm>
              <a:off x="4011783" y="5927260"/>
              <a:ext cx="1943418" cy="33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特征提取</a:t>
              </a:r>
              <a:endParaRPr kumimoji="0" lang="zh-CN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925" name="文本框 86"/>
            <p:cNvSpPr txBox="1"/>
            <p:nvPr/>
          </p:nvSpPr>
          <p:spPr>
            <a:xfrm>
              <a:off x="7524759" y="5927260"/>
              <a:ext cx="1245162" cy="33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分类</a:t>
              </a:r>
              <a:endParaRPr kumimoji="0" lang="zh-CN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931" name="文本框 114"/>
            <p:cNvSpPr txBox="1"/>
            <p:nvPr/>
          </p:nvSpPr>
          <p:spPr>
            <a:xfrm>
              <a:off x="221425" y="5927260"/>
              <a:ext cx="1238688" cy="31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i="1" dirty="0">
                  <a:solidFill>
                    <a:prstClr val="black"/>
                  </a:solidFill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图结构数据</a:t>
              </a:r>
              <a:endPara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267999" y="2846478"/>
              <a:ext cx="566928" cy="2051085"/>
              <a:chOff x="2649288" y="1146645"/>
              <a:chExt cx="566928" cy="2051085"/>
            </a:xfrm>
          </p:grpSpPr>
          <p:grpSp>
            <p:nvGrpSpPr>
              <p:cNvPr id="860" name="Group 859"/>
              <p:cNvGrpSpPr/>
              <p:nvPr/>
            </p:nvGrpSpPr>
            <p:grpSpPr>
              <a:xfrm>
                <a:off x="2649288" y="1146645"/>
                <a:ext cx="566928" cy="585216"/>
                <a:chOff x="2183345" y="1541123"/>
                <a:chExt cx="577364" cy="581581"/>
              </a:xfrm>
            </p:grpSpPr>
            <p:grpSp>
              <p:nvGrpSpPr>
                <p:cNvPr id="257" name="Group 256"/>
                <p:cNvGrpSpPr/>
                <p:nvPr/>
              </p:nvGrpSpPr>
              <p:grpSpPr>
                <a:xfrm>
                  <a:off x="2206035" y="1565066"/>
                  <a:ext cx="528947" cy="531912"/>
                  <a:chOff x="278254" y="416229"/>
                  <a:chExt cx="3012066" cy="3028950"/>
                </a:xfrm>
              </p:grpSpPr>
              <p:cxnSp>
                <p:nvCxnSpPr>
                  <p:cNvPr id="258" name="Straight Connector 257"/>
                  <p:cNvCxnSpPr/>
                  <p:nvPr/>
                </p:nvCxnSpPr>
                <p:spPr>
                  <a:xfrm flipV="1">
                    <a:off x="280052" y="416229"/>
                    <a:ext cx="1004042" cy="1535432"/>
                  </a:xfrm>
                  <a:prstGeom prst="line">
                    <a:avLst/>
                  </a:prstGeom>
                  <a:ln w="9525">
                    <a:solidFill>
                      <a:srgbClr val="0300F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/>
                  <p:cNvCxnSpPr/>
                  <p:nvPr/>
                </p:nvCxnSpPr>
                <p:spPr>
                  <a:xfrm>
                    <a:off x="1284094" y="416229"/>
                    <a:ext cx="373081" cy="314638"/>
                  </a:xfrm>
                  <a:prstGeom prst="line">
                    <a:avLst/>
                  </a:prstGeom>
                  <a:ln w="9525">
                    <a:solidFill>
                      <a:srgbClr val="A4E0D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>
                  <a:xfrm>
                    <a:off x="1285892" y="422140"/>
                    <a:ext cx="1208986" cy="914624"/>
                  </a:xfrm>
                  <a:prstGeom prst="line">
                    <a:avLst/>
                  </a:prstGeom>
                  <a:ln w="9525">
                    <a:solidFill>
                      <a:srgbClr val="0035E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/>
                  <p:cNvCxnSpPr/>
                  <p:nvPr/>
                </p:nvCxnSpPr>
                <p:spPr>
                  <a:xfrm flipH="1">
                    <a:off x="1251982" y="419620"/>
                    <a:ext cx="31407" cy="687644"/>
                  </a:xfrm>
                  <a:prstGeom prst="line">
                    <a:avLst/>
                  </a:prstGeom>
                  <a:ln w="9525">
                    <a:solidFill>
                      <a:srgbClr val="11B39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/>
                  <p:cNvCxnSpPr/>
                  <p:nvPr/>
                </p:nvCxnSpPr>
                <p:spPr>
                  <a:xfrm flipH="1" flipV="1">
                    <a:off x="1251981" y="1103871"/>
                    <a:ext cx="217898" cy="321948"/>
                  </a:xfrm>
                  <a:prstGeom prst="line">
                    <a:avLst/>
                  </a:prstGeom>
                  <a:ln w="9525">
                    <a:solidFill>
                      <a:srgbClr val="03EB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/>
                  <p:cNvCxnSpPr/>
                  <p:nvPr/>
                </p:nvCxnSpPr>
                <p:spPr>
                  <a:xfrm flipV="1">
                    <a:off x="1251981" y="725640"/>
                    <a:ext cx="405194" cy="378231"/>
                  </a:xfrm>
                  <a:prstGeom prst="line">
                    <a:avLst/>
                  </a:prstGeom>
                  <a:ln w="9525">
                    <a:solidFill>
                      <a:srgbClr val="03D2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/>
                  <p:cNvCxnSpPr/>
                  <p:nvPr/>
                </p:nvCxnSpPr>
                <p:spPr>
                  <a:xfrm flipH="1">
                    <a:off x="278254" y="1103871"/>
                    <a:ext cx="973727" cy="847788"/>
                  </a:xfrm>
                  <a:prstGeom prst="line">
                    <a:avLst/>
                  </a:prstGeom>
                  <a:ln w="9525">
                    <a:solidFill>
                      <a:srgbClr val="0258D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/>
                  <p:cNvCxnSpPr/>
                  <p:nvPr/>
                </p:nvCxnSpPr>
                <p:spPr>
                  <a:xfrm flipH="1" flipV="1">
                    <a:off x="285386" y="1948266"/>
                    <a:ext cx="525553" cy="44133"/>
                  </a:xfrm>
                  <a:prstGeom prst="line">
                    <a:avLst/>
                  </a:prstGeom>
                  <a:ln w="9525">
                    <a:solidFill>
                      <a:srgbClr val="00D49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/>
                  <p:cNvCxnSpPr/>
                  <p:nvPr/>
                </p:nvCxnSpPr>
                <p:spPr>
                  <a:xfrm flipH="1" flipV="1">
                    <a:off x="2005758" y="2133819"/>
                    <a:ext cx="524035" cy="133935"/>
                  </a:xfrm>
                  <a:prstGeom prst="line">
                    <a:avLst/>
                  </a:prstGeom>
                  <a:ln w="9525">
                    <a:solidFill>
                      <a:srgbClr val="14C7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/>
                  <p:cNvCxnSpPr/>
                  <p:nvPr/>
                </p:nvCxnSpPr>
                <p:spPr>
                  <a:xfrm flipV="1">
                    <a:off x="2177658" y="2804199"/>
                    <a:ext cx="262260" cy="342900"/>
                  </a:xfrm>
                  <a:prstGeom prst="line">
                    <a:avLst/>
                  </a:prstGeom>
                  <a:ln w="9525">
                    <a:solidFill>
                      <a:srgbClr val="07E58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Connector 267"/>
                  <p:cNvCxnSpPr/>
                  <p:nvPr/>
                </p:nvCxnSpPr>
                <p:spPr>
                  <a:xfrm flipV="1">
                    <a:off x="933574" y="2975199"/>
                    <a:ext cx="386160" cy="469980"/>
                  </a:xfrm>
                  <a:prstGeom prst="line">
                    <a:avLst/>
                  </a:prstGeom>
                  <a:ln w="9525">
                    <a:solidFill>
                      <a:srgbClr val="06C49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 flipV="1">
                    <a:off x="871336" y="1850979"/>
                    <a:ext cx="196038" cy="686520"/>
                  </a:xfrm>
                  <a:prstGeom prst="line">
                    <a:avLst/>
                  </a:prstGeom>
                  <a:ln w="9525">
                    <a:solidFill>
                      <a:srgbClr val="07BB9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 flipH="1">
                    <a:off x="1778585" y="1053924"/>
                    <a:ext cx="106453" cy="797055"/>
                  </a:xfrm>
                  <a:prstGeom prst="line">
                    <a:avLst/>
                  </a:prstGeom>
                  <a:ln w="9525">
                    <a:solidFill>
                      <a:srgbClr val="03A5A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/>
                  <p:cNvCxnSpPr/>
                  <p:nvPr/>
                </p:nvCxnSpPr>
                <p:spPr>
                  <a:xfrm>
                    <a:off x="3217480" y="1948266"/>
                    <a:ext cx="72840" cy="447813"/>
                  </a:xfrm>
                  <a:prstGeom prst="line">
                    <a:avLst/>
                  </a:prstGeom>
                  <a:ln w="9525">
                    <a:solidFill>
                      <a:srgbClr val="19D7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/>
                  <p:cNvCxnSpPr/>
                  <p:nvPr/>
                </p:nvCxnSpPr>
                <p:spPr>
                  <a:xfrm>
                    <a:off x="2986415" y="2381532"/>
                    <a:ext cx="36305" cy="538110"/>
                  </a:xfrm>
                  <a:prstGeom prst="line">
                    <a:avLst/>
                  </a:prstGeom>
                  <a:ln w="9525">
                    <a:solidFill>
                      <a:srgbClr val="0DCD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/>
                  <p:cNvCxnSpPr/>
                  <p:nvPr/>
                </p:nvCxnSpPr>
                <p:spPr>
                  <a:xfrm>
                    <a:off x="2494878" y="1336764"/>
                    <a:ext cx="722602" cy="611502"/>
                  </a:xfrm>
                  <a:prstGeom prst="line">
                    <a:avLst/>
                  </a:prstGeom>
                  <a:ln w="9525">
                    <a:solidFill>
                      <a:srgbClr val="038AB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/>
                  <p:cNvCxnSpPr/>
                  <p:nvPr/>
                </p:nvCxnSpPr>
                <p:spPr>
                  <a:xfrm flipV="1">
                    <a:off x="810939" y="1850979"/>
                    <a:ext cx="256435" cy="14142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/>
                  <p:cNvCxnSpPr/>
                  <p:nvPr/>
                </p:nvCxnSpPr>
                <p:spPr>
                  <a:xfrm>
                    <a:off x="285386" y="1948266"/>
                    <a:ext cx="585950" cy="589233"/>
                  </a:xfrm>
                  <a:prstGeom prst="line">
                    <a:avLst/>
                  </a:prstGeom>
                  <a:ln w="9525">
                    <a:solidFill>
                      <a:srgbClr val="04A1A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Connector 275"/>
                  <p:cNvCxnSpPr/>
                  <p:nvPr/>
                </p:nvCxnSpPr>
                <p:spPr>
                  <a:xfrm>
                    <a:off x="281799" y="1948266"/>
                    <a:ext cx="651775" cy="1496913"/>
                  </a:xfrm>
                  <a:prstGeom prst="line">
                    <a:avLst/>
                  </a:prstGeom>
                  <a:ln w="9525">
                    <a:solidFill>
                      <a:srgbClr val="0822D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276"/>
                  <p:cNvCxnSpPr/>
                  <p:nvPr/>
                </p:nvCxnSpPr>
                <p:spPr>
                  <a:xfrm>
                    <a:off x="871336" y="2537499"/>
                    <a:ext cx="62238" cy="907680"/>
                  </a:xfrm>
                  <a:prstGeom prst="line">
                    <a:avLst/>
                  </a:prstGeom>
                  <a:ln w="9525">
                    <a:solidFill>
                      <a:srgbClr val="0098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Connector 277"/>
                  <p:cNvCxnSpPr/>
                  <p:nvPr/>
                </p:nvCxnSpPr>
                <p:spPr>
                  <a:xfrm flipV="1">
                    <a:off x="933574" y="3147099"/>
                    <a:ext cx="1244084" cy="298080"/>
                  </a:xfrm>
                  <a:prstGeom prst="line">
                    <a:avLst/>
                  </a:prstGeom>
                  <a:ln w="9525">
                    <a:solidFill>
                      <a:srgbClr val="0057C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Connector 278"/>
                  <p:cNvCxnSpPr/>
                  <p:nvPr/>
                </p:nvCxnSpPr>
                <p:spPr>
                  <a:xfrm>
                    <a:off x="1319734" y="2975199"/>
                    <a:ext cx="857924" cy="171900"/>
                  </a:xfrm>
                  <a:prstGeom prst="line">
                    <a:avLst/>
                  </a:prstGeom>
                  <a:ln w="9525">
                    <a:solidFill>
                      <a:srgbClr val="009B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/>
                  <p:cNvCxnSpPr/>
                  <p:nvPr/>
                </p:nvCxnSpPr>
                <p:spPr>
                  <a:xfrm>
                    <a:off x="871336" y="2537499"/>
                    <a:ext cx="448398" cy="437700"/>
                  </a:xfrm>
                  <a:prstGeom prst="line">
                    <a:avLst/>
                  </a:prstGeom>
                  <a:ln w="9525">
                    <a:solidFill>
                      <a:srgbClr val="07C7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280"/>
                  <p:cNvCxnSpPr/>
                  <p:nvPr/>
                </p:nvCxnSpPr>
                <p:spPr>
                  <a:xfrm flipV="1">
                    <a:off x="871336" y="2133819"/>
                    <a:ext cx="1134422" cy="403680"/>
                  </a:xfrm>
                  <a:prstGeom prst="line">
                    <a:avLst/>
                  </a:prstGeom>
                  <a:ln w="9525">
                    <a:solidFill>
                      <a:srgbClr val="065BA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Connector 281"/>
                  <p:cNvCxnSpPr/>
                  <p:nvPr/>
                </p:nvCxnSpPr>
                <p:spPr>
                  <a:xfrm flipV="1">
                    <a:off x="1319734" y="2133819"/>
                    <a:ext cx="686024" cy="841380"/>
                  </a:xfrm>
                  <a:prstGeom prst="line">
                    <a:avLst/>
                  </a:prstGeom>
                  <a:ln w="9525">
                    <a:solidFill>
                      <a:srgbClr val="077BB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/>
                  <p:cNvCxnSpPr/>
                  <p:nvPr/>
                </p:nvCxnSpPr>
                <p:spPr>
                  <a:xfrm flipH="1" flipV="1">
                    <a:off x="2005758" y="2133819"/>
                    <a:ext cx="171900" cy="1013280"/>
                  </a:xfrm>
                  <a:prstGeom prst="line">
                    <a:avLst/>
                  </a:prstGeom>
                  <a:ln w="9525">
                    <a:solidFill>
                      <a:srgbClr val="1275A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/>
                  <p:cNvCxnSpPr/>
                  <p:nvPr/>
                </p:nvCxnSpPr>
                <p:spPr>
                  <a:xfrm flipV="1">
                    <a:off x="2439918" y="2267754"/>
                    <a:ext cx="89875" cy="536445"/>
                  </a:xfrm>
                  <a:prstGeom prst="line">
                    <a:avLst/>
                  </a:prstGeom>
                  <a:ln w="9525">
                    <a:solidFill>
                      <a:srgbClr val="07CC9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>
                  <a:xfrm flipV="1">
                    <a:off x="2986415" y="1948267"/>
                    <a:ext cx="231065" cy="433265"/>
                  </a:xfrm>
                  <a:prstGeom prst="line">
                    <a:avLst/>
                  </a:prstGeom>
                  <a:ln w="9525">
                    <a:solidFill>
                      <a:srgbClr val="0AD4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/>
                  <p:cNvCxnSpPr/>
                  <p:nvPr/>
                </p:nvCxnSpPr>
                <p:spPr>
                  <a:xfrm flipV="1">
                    <a:off x="3022720" y="2396080"/>
                    <a:ext cx="267600" cy="523562"/>
                  </a:xfrm>
                  <a:prstGeom prst="line">
                    <a:avLst/>
                  </a:prstGeom>
                  <a:ln w="9525">
                    <a:solidFill>
                      <a:srgbClr val="09C99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/>
                  <p:cNvCxnSpPr/>
                  <p:nvPr/>
                </p:nvCxnSpPr>
                <p:spPr>
                  <a:xfrm flipV="1">
                    <a:off x="2529793" y="1948266"/>
                    <a:ext cx="687687" cy="319488"/>
                  </a:xfrm>
                  <a:prstGeom prst="line">
                    <a:avLst/>
                  </a:prstGeom>
                  <a:ln w="9525">
                    <a:solidFill>
                      <a:srgbClr val="00AEA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/>
                  <p:cNvCxnSpPr/>
                  <p:nvPr/>
                </p:nvCxnSpPr>
                <p:spPr>
                  <a:xfrm>
                    <a:off x="2439918" y="2804199"/>
                    <a:ext cx="582802" cy="115443"/>
                  </a:xfrm>
                  <a:prstGeom prst="line">
                    <a:avLst/>
                  </a:prstGeom>
                  <a:ln w="9525">
                    <a:solidFill>
                      <a:srgbClr val="0EC59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Connector 288"/>
                  <p:cNvCxnSpPr/>
                  <p:nvPr/>
                </p:nvCxnSpPr>
                <p:spPr>
                  <a:xfrm flipV="1">
                    <a:off x="2177658" y="2919642"/>
                    <a:ext cx="845062" cy="227457"/>
                  </a:xfrm>
                  <a:prstGeom prst="line">
                    <a:avLst/>
                  </a:prstGeom>
                  <a:ln w="9525">
                    <a:solidFill>
                      <a:srgbClr val="009DA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Connector 289"/>
                  <p:cNvCxnSpPr/>
                  <p:nvPr/>
                </p:nvCxnSpPr>
                <p:spPr>
                  <a:xfrm>
                    <a:off x="2526991" y="2267754"/>
                    <a:ext cx="459424" cy="113778"/>
                  </a:xfrm>
                  <a:prstGeom prst="line">
                    <a:avLst/>
                  </a:prstGeom>
                  <a:ln w="9525">
                    <a:solidFill>
                      <a:srgbClr val="02DB9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/>
                  <p:cNvCxnSpPr/>
                  <p:nvPr/>
                </p:nvCxnSpPr>
                <p:spPr>
                  <a:xfrm flipV="1">
                    <a:off x="2439918" y="2381532"/>
                    <a:ext cx="546497" cy="422667"/>
                  </a:xfrm>
                  <a:prstGeom prst="line">
                    <a:avLst/>
                  </a:prstGeom>
                  <a:ln w="9525">
                    <a:solidFill>
                      <a:srgbClr val="03B6A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/>
                  <p:cNvCxnSpPr/>
                  <p:nvPr/>
                </p:nvCxnSpPr>
                <p:spPr>
                  <a:xfrm>
                    <a:off x="810939" y="1992399"/>
                    <a:ext cx="60397" cy="562110"/>
                  </a:xfrm>
                  <a:prstGeom prst="line">
                    <a:avLst/>
                  </a:prstGeom>
                  <a:ln w="9525">
                    <a:solidFill>
                      <a:srgbClr val="00CE9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/>
                  <p:cNvCxnSpPr/>
                  <p:nvPr/>
                </p:nvCxnSpPr>
                <p:spPr>
                  <a:xfrm flipV="1">
                    <a:off x="810939" y="1103871"/>
                    <a:ext cx="441042" cy="888528"/>
                  </a:xfrm>
                  <a:prstGeom prst="line">
                    <a:avLst/>
                  </a:prstGeom>
                  <a:ln w="9525">
                    <a:solidFill>
                      <a:srgbClr val="0989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/>
                  <p:cNvCxnSpPr/>
                  <p:nvPr/>
                </p:nvCxnSpPr>
                <p:spPr>
                  <a:xfrm flipV="1">
                    <a:off x="1067374" y="1103871"/>
                    <a:ext cx="184607" cy="747108"/>
                  </a:xfrm>
                  <a:prstGeom prst="line">
                    <a:avLst/>
                  </a:prstGeom>
                  <a:ln w="9525">
                    <a:solidFill>
                      <a:srgbClr val="04A6A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/>
                  <p:cNvCxnSpPr/>
                  <p:nvPr/>
                </p:nvCxnSpPr>
                <p:spPr>
                  <a:xfrm flipV="1">
                    <a:off x="1064685" y="1425821"/>
                    <a:ext cx="404016" cy="424709"/>
                  </a:xfrm>
                  <a:prstGeom prst="line">
                    <a:avLst/>
                  </a:prstGeom>
                  <a:ln w="9525">
                    <a:solidFill>
                      <a:srgbClr val="05C59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/>
                  <p:cNvCxnSpPr/>
                  <p:nvPr/>
                </p:nvCxnSpPr>
                <p:spPr>
                  <a:xfrm flipV="1">
                    <a:off x="1253779" y="1060569"/>
                    <a:ext cx="632489" cy="43301"/>
                  </a:xfrm>
                  <a:prstGeom prst="line">
                    <a:avLst/>
                  </a:prstGeom>
                  <a:ln w="9525">
                    <a:solidFill>
                      <a:srgbClr val="00CC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/>
                  <p:cNvCxnSpPr/>
                  <p:nvPr/>
                </p:nvCxnSpPr>
                <p:spPr>
                  <a:xfrm>
                    <a:off x="1468112" y="1421364"/>
                    <a:ext cx="310473" cy="429166"/>
                  </a:xfrm>
                  <a:prstGeom prst="line">
                    <a:avLst/>
                  </a:prstGeom>
                  <a:ln w="9525">
                    <a:solidFill>
                      <a:srgbClr val="09CF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>
                  <a:xfrm>
                    <a:off x="1064685" y="1850530"/>
                    <a:ext cx="713900" cy="0"/>
                  </a:xfrm>
                  <a:prstGeom prst="line">
                    <a:avLst/>
                  </a:prstGeom>
                  <a:ln w="9525">
                    <a:solidFill>
                      <a:srgbClr val="0DB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/>
                  <p:cNvCxnSpPr/>
                  <p:nvPr/>
                </p:nvCxnSpPr>
                <p:spPr>
                  <a:xfrm flipV="1">
                    <a:off x="2005758" y="1336760"/>
                    <a:ext cx="484837" cy="797060"/>
                  </a:xfrm>
                  <a:prstGeom prst="line">
                    <a:avLst/>
                  </a:prstGeom>
                  <a:ln w="9525">
                    <a:solidFill>
                      <a:srgbClr val="0B96B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/>
                  <p:cNvCxnSpPr/>
                  <p:nvPr/>
                </p:nvCxnSpPr>
                <p:spPr>
                  <a:xfrm flipH="1" flipV="1">
                    <a:off x="2494878" y="1336764"/>
                    <a:ext cx="32113" cy="936690"/>
                  </a:xfrm>
                  <a:prstGeom prst="line">
                    <a:avLst/>
                  </a:prstGeom>
                  <a:ln w="9525">
                    <a:solidFill>
                      <a:srgbClr val="0B95A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/>
                  <p:cNvCxnSpPr/>
                  <p:nvPr/>
                </p:nvCxnSpPr>
                <p:spPr>
                  <a:xfrm flipH="1" flipV="1">
                    <a:off x="1780518" y="1853051"/>
                    <a:ext cx="222438" cy="276060"/>
                  </a:xfrm>
                  <a:prstGeom prst="line">
                    <a:avLst/>
                  </a:prstGeom>
                  <a:ln w="9525">
                    <a:solidFill>
                      <a:srgbClr val="34DD9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>
                    <a:off x="1656061" y="730867"/>
                    <a:ext cx="227576" cy="328043"/>
                  </a:xfrm>
                  <a:prstGeom prst="line">
                    <a:avLst/>
                  </a:prstGeom>
                  <a:ln w="9525">
                    <a:solidFill>
                      <a:srgbClr val="08EA8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>
                    <a:off x="1882386" y="1055824"/>
                    <a:ext cx="608209" cy="280934"/>
                  </a:xfrm>
                  <a:prstGeom prst="line">
                    <a:avLst/>
                  </a:prstGeom>
                  <a:ln w="9525">
                    <a:solidFill>
                      <a:srgbClr val="04BC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/>
                  <p:cNvCxnSpPr/>
                  <p:nvPr/>
                </p:nvCxnSpPr>
                <p:spPr>
                  <a:xfrm flipV="1">
                    <a:off x="1776787" y="1336761"/>
                    <a:ext cx="715289" cy="511582"/>
                  </a:xfrm>
                  <a:prstGeom prst="line">
                    <a:avLst/>
                  </a:prstGeom>
                  <a:ln w="9525">
                    <a:solidFill>
                      <a:srgbClr val="0995A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/>
                  <p:cNvCxnSpPr/>
                  <p:nvPr/>
                </p:nvCxnSpPr>
                <p:spPr>
                  <a:xfrm flipV="1">
                    <a:off x="1471677" y="1058910"/>
                    <a:ext cx="414463" cy="366909"/>
                  </a:xfrm>
                  <a:prstGeom prst="line">
                    <a:avLst/>
                  </a:prstGeom>
                  <a:ln w="9525">
                    <a:solidFill>
                      <a:srgbClr val="02CD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/>
                  <p:cNvCxnSpPr/>
                  <p:nvPr/>
                </p:nvCxnSpPr>
                <p:spPr>
                  <a:xfrm flipV="1">
                    <a:off x="875619" y="1847607"/>
                    <a:ext cx="907249" cy="687623"/>
                  </a:xfrm>
                  <a:prstGeom prst="line">
                    <a:avLst/>
                  </a:prstGeom>
                  <a:ln w="9525">
                    <a:solidFill>
                      <a:srgbClr val="025E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Connector 306"/>
                  <p:cNvCxnSpPr/>
                  <p:nvPr/>
                </p:nvCxnSpPr>
                <p:spPr>
                  <a:xfrm>
                    <a:off x="2002956" y="2129111"/>
                    <a:ext cx="436962" cy="675088"/>
                  </a:xfrm>
                  <a:prstGeom prst="line">
                    <a:avLst/>
                  </a:prstGeom>
                  <a:ln w="9525">
                    <a:solidFill>
                      <a:srgbClr val="0AA4A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/>
                  <p:cNvCxnSpPr/>
                  <p:nvPr/>
                </p:nvCxnSpPr>
                <p:spPr>
                  <a:xfrm>
                    <a:off x="2986415" y="2381532"/>
                    <a:ext cx="303905" cy="14547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Group 308"/>
                <p:cNvGrpSpPr/>
                <p:nvPr/>
              </p:nvGrpSpPr>
              <p:grpSpPr>
                <a:xfrm>
                  <a:off x="2183345" y="1541123"/>
                  <a:ext cx="577364" cy="581581"/>
                  <a:chOff x="2315348" y="2170800"/>
                  <a:chExt cx="3287774" cy="3311790"/>
                </a:xfrm>
              </p:grpSpPr>
              <p:sp>
                <p:nvSpPr>
                  <p:cNvPr id="310" name="Oval 309"/>
                  <p:cNvSpPr/>
                  <p:nvPr/>
                </p:nvSpPr>
                <p:spPr>
                  <a:xfrm>
                    <a:off x="3314056" y="2170800"/>
                    <a:ext cx="282840" cy="282840"/>
                  </a:xfrm>
                  <a:prstGeom prst="ellipse">
                    <a:avLst/>
                  </a:prstGeom>
                  <a:solidFill>
                    <a:srgbClr val="04502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>
                  <a:xfrm>
                    <a:off x="2315348" y="3702837"/>
                    <a:ext cx="282840" cy="282840"/>
                  </a:xfrm>
                  <a:prstGeom prst="ellipse">
                    <a:avLst/>
                  </a:prstGeom>
                  <a:solidFill>
                    <a:srgbClr val="8AD2BF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>
                  <a:xfrm>
                    <a:off x="2963536" y="5199750"/>
                    <a:ext cx="282840" cy="282840"/>
                  </a:xfrm>
                  <a:prstGeom prst="ellipse">
                    <a:avLst/>
                  </a:prstGeom>
                  <a:solidFill>
                    <a:srgbClr val="69C0A7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4207620" y="4901670"/>
                    <a:ext cx="282840" cy="282840"/>
                  </a:xfrm>
                  <a:prstGeom prst="ellipse">
                    <a:avLst/>
                  </a:prstGeom>
                  <a:solidFill>
                    <a:srgbClr val="82D1BB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4469880" y="4558770"/>
                    <a:ext cx="282840" cy="282840"/>
                  </a:xfrm>
                  <a:prstGeom prst="ellipse">
                    <a:avLst/>
                  </a:prstGeom>
                  <a:solidFill>
                    <a:srgbClr val="157F3C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5052682" y="4672620"/>
                    <a:ext cx="282840" cy="282840"/>
                  </a:xfrm>
                  <a:prstGeom prst="ellipse">
                    <a:avLst/>
                  </a:prstGeom>
                  <a:solidFill>
                    <a:srgbClr val="025C29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5320282" y="4139220"/>
                    <a:ext cx="282840" cy="282840"/>
                  </a:xfrm>
                  <a:prstGeom prst="ellipse">
                    <a:avLst/>
                  </a:prstGeom>
                  <a:solidFill>
                    <a:srgbClr val="14814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5015122" y="4134510"/>
                    <a:ext cx="282840" cy="282840"/>
                  </a:xfrm>
                  <a:prstGeom prst="ellipse">
                    <a:avLst/>
                  </a:prstGeom>
                  <a:solidFill>
                    <a:srgbClr val="6FC5A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5247442" y="3708795"/>
                    <a:ext cx="282840" cy="282840"/>
                  </a:xfrm>
                  <a:prstGeom prst="ellipse">
                    <a:avLst/>
                  </a:prstGeom>
                  <a:solidFill>
                    <a:srgbClr val="86D1BE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4559755" y="4022325"/>
                    <a:ext cx="282840" cy="282840"/>
                  </a:xfrm>
                  <a:prstGeom prst="ellipse">
                    <a:avLst/>
                  </a:prstGeom>
                  <a:solidFill>
                    <a:srgbClr val="85CFB9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4035720" y="3888390"/>
                    <a:ext cx="282840" cy="282840"/>
                  </a:xfrm>
                  <a:prstGeom prst="ellipse">
                    <a:avLst/>
                  </a:prstGeom>
                  <a:solidFill>
                    <a:srgbClr val="49B07C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4507980" y="3091335"/>
                    <a:ext cx="282840" cy="282840"/>
                  </a:xfrm>
                  <a:prstGeom prst="ellipse">
                    <a:avLst/>
                  </a:prstGeom>
                  <a:solidFill>
                    <a:srgbClr val="48B48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3915000" y="2808495"/>
                    <a:ext cx="282840" cy="282840"/>
                  </a:xfrm>
                  <a:prstGeom prst="ellipse">
                    <a:avLst/>
                  </a:prstGeom>
                  <a:solidFill>
                    <a:srgbClr val="034E1D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3687137" y="2480211"/>
                    <a:ext cx="282840" cy="282840"/>
                  </a:xfrm>
                  <a:prstGeom prst="ellipse">
                    <a:avLst/>
                  </a:prstGeom>
                  <a:solidFill>
                    <a:srgbClr val="035729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3281943" y="2861835"/>
                    <a:ext cx="282840" cy="282840"/>
                  </a:xfrm>
                  <a:prstGeom prst="ellipse">
                    <a:avLst/>
                  </a:prstGeom>
                  <a:solidFill>
                    <a:srgbClr val="006026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3097336" y="3610785"/>
                    <a:ext cx="282840" cy="282840"/>
                  </a:xfrm>
                  <a:prstGeom prst="ellipse">
                    <a:avLst/>
                  </a:prstGeom>
                  <a:solidFill>
                    <a:srgbClr val="5FC39C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2840901" y="3746970"/>
                    <a:ext cx="282840" cy="282840"/>
                  </a:xfrm>
                  <a:prstGeom prst="ellipse">
                    <a:avLst/>
                  </a:prstGeom>
                  <a:solidFill>
                    <a:srgbClr val="49B17E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2901298" y="4292070"/>
                    <a:ext cx="282840" cy="282840"/>
                  </a:xfrm>
                  <a:prstGeom prst="ellipse">
                    <a:avLst/>
                  </a:prstGeom>
                  <a:solidFill>
                    <a:srgbClr val="7BC7B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3349696" y="4729770"/>
                    <a:ext cx="282840" cy="282840"/>
                  </a:xfrm>
                  <a:prstGeom prst="ellipse">
                    <a:avLst/>
                  </a:prstGeom>
                  <a:solidFill>
                    <a:srgbClr val="76C8B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3491372" y="3180390"/>
                    <a:ext cx="282840" cy="282840"/>
                  </a:xfrm>
                  <a:prstGeom prst="ellipse">
                    <a:avLst/>
                  </a:prstGeom>
                  <a:solidFill>
                    <a:srgbClr val="22884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3808547" y="3610785"/>
                    <a:ext cx="282840" cy="282840"/>
                  </a:xfrm>
                  <a:prstGeom prst="ellipse">
                    <a:avLst/>
                  </a:prstGeom>
                  <a:solidFill>
                    <a:srgbClr val="1D814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57" name="Group 856"/>
              <p:cNvGrpSpPr/>
              <p:nvPr/>
            </p:nvGrpSpPr>
            <p:grpSpPr>
              <a:xfrm>
                <a:off x="2649288" y="2612514"/>
                <a:ext cx="566928" cy="585216"/>
                <a:chOff x="2183345" y="2924696"/>
                <a:chExt cx="577364" cy="581581"/>
              </a:xfrm>
            </p:grpSpPr>
            <p:grpSp>
              <p:nvGrpSpPr>
                <p:cNvPr id="331" name="Group 330"/>
                <p:cNvGrpSpPr/>
                <p:nvPr/>
              </p:nvGrpSpPr>
              <p:grpSpPr>
                <a:xfrm>
                  <a:off x="2206035" y="2949821"/>
                  <a:ext cx="528948" cy="531912"/>
                  <a:chOff x="278252" y="416218"/>
                  <a:chExt cx="3012068" cy="3028879"/>
                </a:xfrm>
              </p:grpSpPr>
              <p:cxnSp>
                <p:nvCxnSpPr>
                  <p:cNvPr id="332" name="Straight Connector 331"/>
                  <p:cNvCxnSpPr/>
                  <p:nvPr/>
                </p:nvCxnSpPr>
                <p:spPr>
                  <a:xfrm flipV="1">
                    <a:off x="280051" y="416218"/>
                    <a:ext cx="1004040" cy="1535395"/>
                  </a:xfrm>
                  <a:prstGeom prst="line">
                    <a:avLst/>
                  </a:prstGeom>
                  <a:ln w="9525">
                    <a:solidFill>
                      <a:srgbClr val="0300F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1284091" y="416218"/>
                    <a:ext cx="373083" cy="314628"/>
                  </a:xfrm>
                  <a:prstGeom prst="line">
                    <a:avLst/>
                  </a:prstGeom>
                  <a:ln w="9525">
                    <a:solidFill>
                      <a:srgbClr val="A4E0D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/>
                  <p:cNvCxnSpPr/>
                  <p:nvPr/>
                </p:nvCxnSpPr>
                <p:spPr>
                  <a:xfrm>
                    <a:off x="1285891" y="422129"/>
                    <a:ext cx="1208983" cy="914605"/>
                  </a:xfrm>
                  <a:prstGeom prst="line">
                    <a:avLst/>
                  </a:prstGeom>
                  <a:ln w="9525">
                    <a:solidFill>
                      <a:srgbClr val="0035E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/>
                  <p:cNvCxnSpPr/>
                  <p:nvPr/>
                </p:nvCxnSpPr>
                <p:spPr>
                  <a:xfrm flipH="1">
                    <a:off x="1251980" y="419606"/>
                    <a:ext cx="31405" cy="687629"/>
                  </a:xfrm>
                  <a:prstGeom prst="line">
                    <a:avLst/>
                  </a:prstGeom>
                  <a:ln w="9525">
                    <a:solidFill>
                      <a:srgbClr val="11B39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/>
                  <p:cNvCxnSpPr/>
                  <p:nvPr/>
                </p:nvCxnSpPr>
                <p:spPr>
                  <a:xfrm flipH="1" flipV="1">
                    <a:off x="1251980" y="1103842"/>
                    <a:ext cx="217898" cy="321940"/>
                  </a:xfrm>
                  <a:prstGeom prst="line">
                    <a:avLst/>
                  </a:prstGeom>
                  <a:ln w="9525">
                    <a:solidFill>
                      <a:srgbClr val="03EB8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/>
                  <p:cNvCxnSpPr/>
                  <p:nvPr/>
                </p:nvCxnSpPr>
                <p:spPr>
                  <a:xfrm flipV="1">
                    <a:off x="1251980" y="725619"/>
                    <a:ext cx="405194" cy="378223"/>
                  </a:xfrm>
                  <a:prstGeom prst="line">
                    <a:avLst/>
                  </a:prstGeom>
                  <a:ln w="9525">
                    <a:solidFill>
                      <a:srgbClr val="03D2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/>
                  <p:cNvCxnSpPr/>
                  <p:nvPr/>
                </p:nvCxnSpPr>
                <p:spPr>
                  <a:xfrm flipH="1">
                    <a:off x="278252" y="1103841"/>
                    <a:ext cx="973728" cy="847771"/>
                  </a:xfrm>
                  <a:prstGeom prst="line">
                    <a:avLst/>
                  </a:prstGeom>
                  <a:ln w="9525">
                    <a:solidFill>
                      <a:srgbClr val="0258D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/>
                  <p:cNvCxnSpPr/>
                  <p:nvPr/>
                </p:nvCxnSpPr>
                <p:spPr>
                  <a:xfrm flipH="1" flipV="1">
                    <a:off x="285382" y="1948219"/>
                    <a:ext cx="525552" cy="44131"/>
                  </a:xfrm>
                  <a:prstGeom prst="line">
                    <a:avLst/>
                  </a:prstGeom>
                  <a:ln w="9525">
                    <a:solidFill>
                      <a:srgbClr val="00D49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/>
                  <p:cNvCxnSpPr/>
                  <p:nvPr/>
                </p:nvCxnSpPr>
                <p:spPr>
                  <a:xfrm flipH="1" flipV="1">
                    <a:off x="2005755" y="2133768"/>
                    <a:ext cx="524032" cy="133931"/>
                  </a:xfrm>
                  <a:prstGeom prst="line">
                    <a:avLst/>
                  </a:prstGeom>
                  <a:ln w="9525">
                    <a:solidFill>
                      <a:srgbClr val="14C7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/>
                  <p:cNvCxnSpPr/>
                  <p:nvPr/>
                </p:nvCxnSpPr>
                <p:spPr>
                  <a:xfrm flipV="1">
                    <a:off x="2177653" y="2804132"/>
                    <a:ext cx="262258" cy="342889"/>
                  </a:xfrm>
                  <a:prstGeom prst="line">
                    <a:avLst/>
                  </a:prstGeom>
                  <a:ln w="9525">
                    <a:solidFill>
                      <a:srgbClr val="07E58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/>
                  <p:cNvCxnSpPr/>
                  <p:nvPr/>
                </p:nvCxnSpPr>
                <p:spPr>
                  <a:xfrm flipV="1">
                    <a:off x="933570" y="2975127"/>
                    <a:ext cx="386158" cy="469970"/>
                  </a:xfrm>
                  <a:prstGeom prst="line">
                    <a:avLst/>
                  </a:prstGeom>
                  <a:ln w="9525">
                    <a:solidFill>
                      <a:srgbClr val="06C49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/>
                  <p:cNvCxnSpPr/>
                  <p:nvPr/>
                </p:nvCxnSpPr>
                <p:spPr>
                  <a:xfrm flipV="1">
                    <a:off x="871335" y="1850937"/>
                    <a:ext cx="196037" cy="686502"/>
                  </a:xfrm>
                  <a:prstGeom prst="line">
                    <a:avLst/>
                  </a:prstGeom>
                  <a:ln w="9525">
                    <a:solidFill>
                      <a:srgbClr val="07BB9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/>
                  <p:cNvCxnSpPr/>
                  <p:nvPr/>
                </p:nvCxnSpPr>
                <p:spPr>
                  <a:xfrm flipH="1">
                    <a:off x="1778580" y="1053896"/>
                    <a:ext cx="106452" cy="797035"/>
                  </a:xfrm>
                  <a:prstGeom prst="line">
                    <a:avLst/>
                  </a:prstGeom>
                  <a:ln w="9525">
                    <a:solidFill>
                      <a:srgbClr val="03A5A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/>
                  <p:cNvCxnSpPr/>
                  <p:nvPr/>
                </p:nvCxnSpPr>
                <p:spPr>
                  <a:xfrm>
                    <a:off x="3217477" y="1948219"/>
                    <a:ext cx="72838" cy="447802"/>
                  </a:xfrm>
                  <a:prstGeom prst="line">
                    <a:avLst/>
                  </a:prstGeom>
                  <a:ln w="9525">
                    <a:solidFill>
                      <a:srgbClr val="19D7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/>
                  <p:cNvCxnSpPr/>
                  <p:nvPr/>
                </p:nvCxnSpPr>
                <p:spPr>
                  <a:xfrm>
                    <a:off x="2986407" y="2381477"/>
                    <a:ext cx="36302" cy="538097"/>
                  </a:xfrm>
                  <a:prstGeom prst="line">
                    <a:avLst/>
                  </a:prstGeom>
                  <a:ln w="9525">
                    <a:solidFill>
                      <a:srgbClr val="0DCD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Connector 346"/>
                  <p:cNvCxnSpPr/>
                  <p:nvPr/>
                </p:nvCxnSpPr>
                <p:spPr>
                  <a:xfrm>
                    <a:off x="2494874" y="1336734"/>
                    <a:ext cx="722603" cy="611485"/>
                  </a:xfrm>
                  <a:prstGeom prst="line">
                    <a:avLst/>
                  </a:prstGeom>
                  <a:ln w="9525">
                    <a:solidFill>
                      <a:srgbClr val="038AB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/>
                  <p:cNvCxnSpPr/>
                  <p:nvPr/>
                </p:nvCxnSpPr>
                <p:spPr>
                  <a:xfrm flipV="1">
                    <a:off x="810934" y="1850937"/>
                    <a:ext cx="256432" cy="14141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/>
                  <p:cNvCxnSpPr/>
                  <p:nvPr/>
                </p:nvCxnSpPr>
                <p:spPr>
                  <a:xfrm>
                    <a:off x="285382" y="1948219"/>
                    <a:ext cx="585947" cy="589220"/>
                  </a:xfrm>
                  <a:prstGeom prst="line">
                    <a:avLst/>
                  </a:prstGeom>
                  <a:ln w="9525">
                    <a:solidFill>
                      <a:srgbClr val="04A1A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Connector 349"/>
                  <p:cNvCxnSpPr/>
                  <p:nvPr/>
                </p:nvCxnSpPr>
                <p:spPr>
                  <a:xfrm>
                    <a:off x="281800" y="1948219"/>
                    <a:ext cx="651775" cy="1496878"/>
                  </a:xfrm>
                  <a:prstGeom prst="line">
                    <a:avLst/>
                  </a:prstGeom>
                  <a:ln w="9525">
                    <a:solidFill>
                      <a:srgbClr val="0822D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/>
                  <p:cNvCxnSpPr/>
                  <p:nvPr/>
                </p:nvCxnSpPr>
                <p:spPr>
                  <a:xfrm>
                    <a:off x="871335" y="2537439"/>
                    <a:ext cx="62240" cy="907658"/>
                  </a:xfrm>
                  <a:prstGeom prst="line">
                    <a:avLst/>
                  </a:prstGeom>
                  <a:ln w="9525">
                    <a:solidFill>
                      <a:srgbClr val="0098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/>
                  <p:cNvCxnSpPr/>
                  <p:nvPr/>
                </p:nvCxnSpPr>
                <p:spPr>
                  <a:xfrm flipV="1">
                    <a:off x="933570" y="3147022"/>
                    <a:ext cx="1244083" cy="298075"/>
                  </a:xfrm>
                  <a:prstGeom prst="line">
                    <a:avLst/>
                  </a:prstGeom>
                  <a:ln w="9525">
                    <a:solidFill>
                      <a:srgbClr val="0057C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Connector 352"/>
                  <p:cNvCxnSpPr/>
                  <p:nvPr/>
                </p:nvCxnSpPr>
                <p:spPr>
                  <a:xfrm>
                    <a:off x="1319733" y="2975128"/>
                    <a:ext cx="857920" cy="171895"/>
                  </a:xfrm>
                  <a:prstGeom prst="line">
                    <a:avLst/>
                  </a:prstGeom>
                  <a:ln w="9525">
                    <a:solidFill>
                      <a:srgbClr val="009BB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871335" y="2537439"/>
                    <a:ext cx="448398" cy="437689"/>
                  </a:xfrm>
                  <a:prstGeom prst="line">
                    <a:avLst/>
                  </a:prstGeom>
                  <a:ln w="9525">
                    <a:solidFill>
                      <a:srgbClr val="07C7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871335" y="2133768"/>
                    <a:ext cx="1134420" cy="403671"/>
                  </a:xfrm>
                  <a:prstGeom prst="line">
                    <a:avLst/>
                  </a:prstGeom>
                  <a:ln w="9525">
                    <a:solidFill>
                      <a:srgbClr val="065BA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1319733" y="2133768"/>
                    <a:ext cx="686022" cy="841359"/>
                  </a:xfrm>
                  <a:prstGeom prst="line">
                    <a:avLst/>
                  </a:prstGeom>
                  <a:ln w="9525">
                    <a:solidFill>
                      <a:srgbClr val="077BB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H="1" flipV="1">
                    <a:off x="2005755" y="2133768"/>
                    <a:ext cx="171898" cy="1013254"/>
                  </a:xfrm>
                  <a:prstGeom prst="line">
                    <a:avLst/>
                  </a:prstGeom>
                  <a:ln w="9525">
                    <a:solidFill>
                      <a:srgbClr val="1275A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2439911" y="2267699"/>
                    <a:ext cx="89875" cy="536434"/>
                  </a:xfrm>
                  <a:prstGeom prst="line">
                    <a:avLst/>
                  </a:prstGeom>
                  <a:ln w="9525">
                    <a:solidFill>
                      <a:srgbClr val="07CC9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2986407" y="1948219"/>
                    <a:ext cx="231064" cy="433253"/>
                  </a:xfrm>
                  <a:prstGeom prst="line">
                    <a:avLst/>
                  </a:prstGeom>
                  <a:ln w="9525">
                    <a:solidFill>
                      <a:srgbClr val="0AD4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/>
                  <p:cNvCxnSpPr/>
                  <p:nvPr/>
                </p:nvCxnSpPr>
                <p:spPr>
                  <a:xfrm flipV="1">
                    <a:off x="3022715" y="2396021"/>
                    <a:ext cx="267599" cy="523548"/>
                  </a:xfrm>
                  <a:prstGeom prst="line">
                    <a:avLst/>
                  </a:prstGeom>
                  <a:ln w="9525">
                    <a:solidFill>
                      <a:srgbClr val="09C99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/>
                  <p:cNvCxnSpPr/>
                  <p:nvPr/>
                </p:nvCxnSpPr>
                <p:spPr>
                  <a:xfrm flipV="1">
                    <a:off x="2529786" y="1948219"/>
                    <a:ext cx="687684" cy="319480"/>
                  </a:xfrm>
                  <a:prstGeom prst="line">
                    <a:avLst/>
                  </a:prstGeom>
                  <a:ln w="9525">
                    <a:solidFill>
                      <a:srgbClr val="00AEA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>
                    <a:off x="2439911" y="2804133"/>
                    <a:ext cx="582798" cy="115441"/>
                  </a:xfrm>
                  <a:prstGeom prst="line">
                    <a:avLst/>
                  </a:prstGeom>
                  <a:ln w="9525">
                    <a:solidFill>
                      <a:srgbClr val="0EC59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 flipV="1">
                    <a:off x="2177653" y="2919574"/>
                    <a:ext cx="845062" cy="227454"/>
                  </a:xfrm>
                  <a:prstGeom prst="line">
                    <a:avLst/>
                  </a:prstGeom>
                  <a:ln w="9525">
                    <a:solidFill>
                      <a:srgbClr val="009DA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Straight Connector 363"/>
                  <p:cNvCxnSpPr/>
                  <p:nvPr/>
                </p:nvCxnSpPr>
                <p:spPr>
                  <a:xfrm>
                    <a:off x="2526985" y="2267699"/>
                    <a:ext cx="459422" cy="113773"/>
                  </a:xfrm>
                  <a:prstGeom prst="line">
                    <a:avLst/>
                  </a:prstGeom>
                  <a:ln w="9525">
                    <a:solidFill>
                      <a:srgbClr val="02DB9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 flipV="1">
                    <a:off x="2439911" y="2381477"/>
                    <a:ext cx="546496" cy="422656"/>
                  </a:xfrm>
                  <a:prstGeom prst="line">
                    <a:avLst/>
                  </a:prstGeom>
                  <a:ln w="9525">
                    <a:solidFill>
                      <a:srgbClr val="03B6A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Straight Connector 365"/>
                  <p:cNvCxnSpPr/>
                  <p:nvPr/>
                </p:nvCxnSpPr>
                <p:spPr>
                  <a:xfrm>
                    <a:off x="810934" y="1992350"/>
                    <a:ext cx="60395" cy="562098"/>
                  </a:xfrm>
                  <a:prstGeom prst="line">
                    <a:avLst/>
                  </a:prstGeom>
                  <a:ln w="9525">
                    <a:solidFill>
                      <a:srgbClr val="00CE9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Straight Connector 366"/>
                  <p:cNvCxnSpPr/>
                  <p:nvPr/>
                </p:nvCxnSpPr>
                <p:spPr>
                  <a:xfrm flipV="1">
                    <a:off x="810934" y="1103841"/>
                    <a:ext cx="441041" cy="888508"/>
                  </a:xfrm>
                  <a:prstGeom prst="line">
                    <a:avLst/>
                  </a:prstGeom>
                  <a:ln w="9525">
                    <a:solidFill>
                      <a:srgbClr val="0989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Straight Connector 367"/>
                  <p:cNvCxnSpPr/>
                  <p:nvPr/>
                </p:nvCxnSpPr>
                <p:spPr>
                  <a:xfrm flipV="1">
                    <a:off x="1067372" y="1103841"/>
                    <a:ext cx="184608" cy="747090"/>
                  </a:xfrm>
                  <a:prstGeom prst="line">
                    <a:avLst/>
                  </a:prstGeom>
                  <a:ln w="9525">
                    <a:solidFill>
                      <a:srgbClr val="04A6A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Connector 368"/>
                  <p:cNvCxnSpPr/>
                  <p:nvPr/>
                </p:nvCxnSpPr>
                <p:spPr>
                  <a:xfrm flipV="1">
                    <a:off x="1064684" y="1425787"/>
                    <a:ext cx="404016" cy="424700"/>
                  </a:xfrm>
                  <a:prstGeom prst="line">
                    <a:avLst/>
                  </a:prstGeom>
                  <a:ln w="9525">
                    <a:solidFill>
                      <a:srgbClr val="05C59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/>
                  <p:cNvCxnSpPr/>
                  <p:nvPr/>
                </p:nvCxnSpPr>
                <p:spPr>
                  <a:xfrm flipV="1">
                    <a:off x="1253774" y="1060542"/>
                    <a:ext cx="632488" cy="43300"/>
                  </a:xfrm>
                  <a:prstGeom prst="line">
                    <a:avLst/>
                  </a:prstGeom>
                  <a:ln w="9525">
                    <a:solidFill>
                      <a:srgbClr val="00CC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/>
                  <p:cNvCxnSpPr/>
                  <p:nvPr/>
                </p:nvCxnSpPr>
                <p:spPr>
                  <a:xfrm>
                    <a:off x="1468107" y="1421329"/>
                    <a:ext cx="310473" cy="429159"/>
                  </a:xfrm>
                  <a:prstGeom prst="line">
                    <a:avLst/>
                  </a:prstGeom>
                  <a:ln w="9525">
                    <a:solidFill>
                      <a:srgbClr val="09CF9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/>
                  <p:cNvCxnSpPr/>
                  <p:nvPr/>
                </p:nvCxnSpPr>
                <p:spPr>
                  <a:xfrm>
                    <a:off x="1064684" y="1850487"/>
                    <a:ext cx="713902" cy="0"/>
                  </a:xfrm>
                  <a:prstGeom prst="line">
                    <a:avLst/>
                  </a:prstGeom>
                  <a:ln w="9525">
                    <a:solidFill>
                      <a:srgbClr val="0DB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/>
                  <p:cNvCxnSpPr/>
                  <p:nvPr/>
                </p:nvCxnSpPr>
                <p:spPr>
                  <a:xfrm flipV="1">
                    <a:off x="2005755" y="1336728"/>
                    <a:ext cx="484837" cy="797040"/>
                  </a:xfrm>
                  <a:prstGeom prst="line">
                    <a:avLst/>
                  </a:prstGeom>
                  <a:ln w="9525">
                    <a:solidFill>
                      <a:srgbClr val="0B96B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/>
                  <p:cNvCxnSpPr/>
                  <p:nvPr/>
                </p:nvCxnSpPr>
                <p:spPr>
                  <a:xfrm flipH="1" flipV="1">
                    <a:off x="2494874" y="1336734"/>
                    <a:ext cx="32111" cy="936671"/>
                  </a:xfrm>
                  <a:prstGeom prst="line">
                    <a:avLst/>
                  </a:prstGeom>
                  <a:ln w="9525">
                    <a:solidFill>
                      <a:srgbClr val="0B95A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/>
                  <p:cNvCxnSpPr/>
                  <p:nvPr/>
                </p:nvCxnSpPr>
                <p:spPr>
                  <a:xfrm flipH="1" flipV="1">
                    <a:off x="1780516" y="1853004"/>
                    <a:ext cx="222437" cy="276055"/>
                  </a:xfrm>
                  <a:prstGeom prst="line">
                    <a:avLst/>
                  </a:prstGeom>
                  <a:ln w="9525">
                    <a:solidFill>
                      <a:srgbClr val="34DD9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/>
                  <p:cNvCxnSpPr/>
                  <p:nvPr/>
                </p:nvCxnSpPr>
                <p:spPr>
                  <a:xfrm>
                    <a:off x="1656058" y="730846"/>
                    <a:ext cx="227573" cy="328033"/>
                  </a:xfrm>
                  <a:prstGeom prst="line">
                    <a:avLst/>
                  </a:prstGeom>
                  <a:ln w="9525">
                    <a:solidFill>
                      <a:srgbClr val="08EA8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/>
                  <p:cNvCxnSpPr/>
                  <p:nvPr/>
                </p:nvCxnSpPr>
                <p:spPr>
                  <a:xfrm>
                    <a:off x="1882384" y="1055798"/>
                    <a:ext cx="608207" cy="280930"/>
                  </a:xfrm>
                  <a:prstGeom prst="line">
                    <a:avLst/>
                  </a:prstGeom>
                  <a:ln w="9525">
                    <a:solidFill>
                      <a:srgbClr val="04BC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Straight Connector 377"/>
                  <p:cNvCxnSpPr/>
                  <p:nvPr/>
                </p:nvCxnSpPr>
                <p:spPr>
                  <a:xfrm flipV="1">
                    <a:off x="1776781" y="1336727"/>
                    <a:ext cx="715286" cy="511573"/>
                  </a:xfrm>
                  <a:prstGeom prst="line">
                    <a:avLst/>
                  </a:prstGeom>
                  <a:ln w="9525">
                    <a:solidFill>
                      <a:srgbClr val="0995A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/>
                  <p:cNvCxnSpPr/>
                  <p:nvPr/>
                </p:nvCxnSpPr>
                <p:spPr>
                  <a:xfrm flipV="1">
                    <a:off x="1471672" y="1058884"/>
                    <a:ext cx="414465" cy="366903"/>
                  </a:xfrm>
                  <a:prstGeom prst="line">
                    <a:avLst/>
                  </a:prstGeom>
                  <a:ln w="9525">
                    <a:solidFill>
                      <a:srgbClr val="02CD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 flipV="1">
                    <a:off x="875617" y="1847560"/>
                    <a:ext cx="907245" cy="687607"/>
                  </a:xfrm>
                  <a:prstGeom prst="line">
                    <a:avLst/>
                  </a:prstGeom>
                  <a:ln w="9525">
                    <a:solidFill>
                      <a:srgbClr val="025E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Straight Connector 380"/>
                  <p:cNvCxnSpPr/>
                  <p:nvPr/>
                </p:nvCxnSpPr>
                <p:spPr>
                  <a:xfrm>
                    <a:off x="2002953" y="2129059"/>
                    <a:ext cx="436963" cy="675074"/>
                  </a:xfrm>
                  <a:prstGeom prst="line">
                    <a:avLst/>
                  </a:prstGeom>
                  <a:ln w="9525">
                    <a:solidFill>
                      <a:srgbClr val="0AA4A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/>
                  <p:cNvCxnSpPr/>
                  <p:nvPr/>
                </p:nvCxnSpPr>
                <p:spPr>
                  <a:xfrm>
                    <a:off x="2986413" y="2381534"/>
                    <a:ext cx="303907" cy="145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3" name="Group 382"/>
                <p:cNvGrpSpPr/>
                <p:nvPr/>
              </p:nvGrpSpPr>
              <p:grpSpPr>
                <a:xfrm>
                  <a:off x="2183345" y="2924696"/>
                  <a:ext cx="577364" cy="581581"/>
                  <a:chOff x="2315348" y="2170800"/>
                  <a:chExt cx="3287774" cy="3311790"/>
                </a:xfrm>
              </p:grpSpPr>
              <p:sp>
                <p:nvSpPr>
                  <p:cNvPr id="384" name="Oval 383"/>
                  <p:cNvSpPr/>
                  <p:nvPr/>
                </p:nvSpPr>
                <p:spPr>
                  <a:xfrm>
                    <a:off x="3314056" y="2170800"/>
                    <a:ext cx="282840" cy="282840"/>
                  </a:xfrm>
                  <a:prstGeom prst="ellipse">
                    <a:avLst/>
                  </a:prstGeom>
                  <a:solidFill>
                    <a:srgbClr val="5FC19E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2315348" y="3702837"/>
                    <a:ext cx="282840" cy="282840"/>
                  </a:xfrm>
                  <a:prstGeom prst="ellipse">
                    <a:avLst/>
                  </a:prstGeom>
                  <a:solidFill>
                    <a:srgbClr val="2B965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2963536" y="5199750"/>
                    <a:ext cx="282840" cy="282840"/>
                  </a:xfrm>
                  <a:prstGeom prst="ellipse">
                    <a:avLst/>
                  </a:prstGeom>
                  <a:solidFill>
                    <a:srgbClr val="014D1F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4207620" y="4901670"/>
                    <a:ext cx="282840" cy="282840"/>
                  </a:xfrm>
                  <a:prstGeom prst="ellipse">
                    <a:avLst/>
                  </a:prstGeom>
                  <a:solidFill>
                    <a:srgbClr val="0D7633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4469880" y="4558770"/>
                    <a:ext cx="282840" cy="282840"/>
                  </a:xfrm>
                  <a:prstGeom prst="ellipse">
                    <a:avLst/>
                  </a:prstGeom>
                  <a:solidFill>
                    <a:srgbClr val="167E4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5052682" y="4672620"/>
                    <a:ext cx="282840" cy="282840"/>
                  </a:xfrm>
                  <a:prstGeom prst="ellipse">
                    <a:avLst/>
                  </a:prstGeom>
                  <a:solidFill>
                    <a:srgbClr val="2C955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5320282" y="4139220"/>
                    <a:ext cx="282840" cy="282840"/>
                  </a:xfrm>
                  <a:prstGeom prst="ellipse">
                    <a:avLst/>
                  </a:prstGeom>
                  <a:solidFill>
                    <a:srgbClr val="1F8640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5015122" y="4134510"/>
                    <a:ext cx="282840" cy="282840"/>
                  </a:xfrm>
                  <a:prstGeom prst="ellipse">
                    <a:avLst/>
                  </a:prstGeom>
                  <a:solidFill>
                    <a:srgbClr val="78C7B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5247442" y="3708795"/>
                    <a:ext cx="282840" cy="282840"/>
                  </a:xfrm>
                  <a:prstGeom prst="ellipse">
                    <a:avLst/>
                  </a:prstGeom>
                  <a:solidFill>
                    <a:srgbClr val="00662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559755" y="4022325"/>
                    <a:ext cx="282840" cy="282840"/>
                  </a:xfrm>
                  <a:prstGeom prst="ellipse">
                    <a:avLst/>
                  </a:prstGeom>
                  <a:solidFill>
                    <a:srgbClr val="4EB88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4035720" y="3888390"/>
                    <a:ext cx="282840" cy="282840"/>
                  </a:xfrm>
                  <a:prstGeom prst="ellipse">
                    <a:avLst/>
                  </a:prstGeom>
                  <a:solidFill>
                    <a:srgbClr val="76CAB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4507980" y="3091335"/>
                    <a:ext cx="282840" cy="282840"/>
                  </a:xfrm>
                  <a:prstGeom prst="ellipse">
                    <a:avLst/>
                  </a:prstGeom>
                  <a:solidFill>
                    <a:srgbClr val="7FD2B6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3915000" y="2808495"/>
                    <a:ext cx="282840" cy="282840"/>
                  </a:xfrm>
                  <a:prstGeom prst="ellipse">
                    <a:avLst/>
                  </a:prstGeom>
                  <a:solidFill>
                    <a:srgbClr val="004E1F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3687137" y="2480211"/>
                    <a:ext cx="282840" cy="282840"/>
                  </a:xfrm>
                  <a:prstGeom prst="ellipse">
                    <a:avLst/>
                  </a:prstGeom>
                  <a:solidFill>
                    <a:srgbClr val="3CA469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3281943" y="2861835"/>
                    <a:ext cx="282840" cy="282840"/>
                  </a:xfrm>
                  <a:prstGeom prst="ellipse">
                    <a:avLst/>
                  </a:prstGeom>
                  <a:solidFill>
                    <a:srgbClr val="0C7732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3097336" y="3610785"/>
                    <a:ext cx="282840" cy="282840"/>
                  </a:xfrm>
                  <a:prstGeom prst="ellipse">
                    <a:avLst/>
                  </a:prstGeom>
                  <a:solidFill>
                    <a:srgbClr val="167F3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2840901" y="3746970"/>
                    <a:ext cx="282840" cy="282840"/>
                  </a:xfrm>
                  <a:prstGeom prst="ellipse">
                    <a:avLst/>
                  </a:prstGeom>
                  <a:solidFill>
                    <a:srgbClr val="38A669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2901298" y="4292070"/>
                    <a:ext cx="282840" cy="282840"/>
                  </a:xfrm>
                  <a:prstGeom prst="ellipse">
                    <a:avLst/>
                  </a:prstGeom>
                  <a:solidFill>
                    <a:srgbClr val="5CBA9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3349696" y="4729770"/>
                    <a:ext cx="282840" cy="282840"/>
                  </a:xfrm>
                  <a:prstGeom prst="ellipse">
                    <a:avLst/>
                  </a:prstGeom>
                  <a:solidFill>
                    <a:srgbClr val="5FC2A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3491372" y="3180390"/>
                    <a:ext cx="282840" cy="282840"/>
                  </a:xfrm>
                  <a:prstGeom prst="ellipse">
                    <a:avLst/>
                  </a:prstGeom>
                  <a:solidFill>
                    <a:srgbClr val="36A769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3808547" y="3610785"/>
                    <a:ext cx="282840" cy="282840"/>
                  </a:xfrm>
                  <a:prstGeom prst="ellipse">
                    <a:avLst/>
                  </a:prstGeom>
                  <a:solidFill>
                    <a:srgbClr val="0E7734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58" name="Group 857"/>
            <p:cNvGrpSpPr/>
            <p:nvPr/>
          </p:nvGrpSpPr>
          <p:grpSpPr>
            <a:xfrm>
              <a:off x="3636147" y="4312347"/>
              <a:ext cx="566928" cy="585216"/>
              <a:chOff x="3549811" y="2924696"/>
              <a:chExt cx="557496" cy="585216"/>
            </a:xfrm>
          </p:grpSpPr>
          <p:grpSp>
            <p:nvGrpSpPr>
              <p:cNvPr id="546" name="Group 545"/>
              <p:cNvGrpSpPr/>
              <p:nvPr/>
            </p:nvGrpSpPr>
            <p:grpSpPr>
              <a:xfrm>
                <a:off x="3573954" y="2948839"/>
                <a:ext cx="509232" cy="536930"/>
                <a:chOff x="3961750" y="5081933"/>
                <a:chExt cx="1164174" cy="1227498"/>
              </a:xfrm>
            </p:grpSpPr>
            <p:cxnSp>
              <p:nvCxnSpPr>
                <p:cNvPr id="571" name="Straight Connector 570"/>
                <p:cNvCxnSpPr/>
                <p:nvPr/>
              </p:nvCxnSpPr>
              <p:spPr>
                <a:xfrm flipV="1">
                  <a:off x="3961750" y="5081933"/>
                  <a:ext cx="403408" cy="620815"/>
                </a:xfrm>
                <a:prstGeom prst="line">
                  <a:avLst/>
                </a:prstGeom>
                <a:ln w="9525">
                  <a:solidFill>
                    <a:srgbClr val="0760C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/>
                <p:cNvCxnSpPr/>
                <p:nvPr/>
              </p:nvCxnSpPr>
              <p:spPr>
                <a:xfrm flipV="1">
                  <a:off x="4220483" y="5380587"/>
                  <a:ext cx="339336" cy="322161"/>
                </a:xfrm>
                <a:prstGeom prst="line">
                  <a:avLst/>
                </a:prstGeom>
                <a:ln w="9525">
                  <a:solidFill>
                    <a:srgbClr val="03BA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/>
                <p:cNvCxnSpPr/>
                <p:nvPr/>
              </p:nvCxnSpPr>
              <p:spPr>
                <a:xfrm flipV="1">
                  <a:off x="4225889" y="6022960"/>
                  <a:ext cx="66623" cy="286471"/>
                </a:xfrm>
                <a:prstGeom prst="line">
                  <a:avLst/>
                </a:prstGeom>
                <a:ln w="9525">
                  <a:solidFill>
                    <a:srgbClr val="01F38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/>
                <p:cNvCxnSpPr/>
                <p:nvPr/>
              </p:nvCxnSpPr>
              <p:spPr>
                <a:xfrm>
                  <a:off x="4612526" y="5723439"/>
                  <a:ext cx="252340" cy="104439"/>
                </a:xfrm>
                <a:prstGeom prst="line">
                  <a:avLst/>
                </a:prstGeom>
                <a:ln w="9525">
                  <a:solidFill>
                    <a:srgbClr val="02FB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/>
                <p:cNvCxnSpPr/>
                <p:nvPr/>
              </p:nvCxnSpPr>
              <p:spPr>
                <a:xfrm flipV="1">
                  <a:off x="4781553" y="6087075"/>
                  <a:ext cx="284835" cy="28075"/>
                </a:xfrm>
                <a:prstGeom prst="line">
                  <a:avLst/>
                </a:prstGeom>
                <a:ln w="9525">
                  <a:solidFill>
                    <a:srgbClr val="05F4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/>
                <p:cNvCxnSpPr/>
                <p:nvPr/>
              </p:nvCxnSpPr>
              <p:spPr>
                <a:xfrm flipV="1">
                  <a:off x="5066388" y="5811345"/>
                  <a:ext cx="59536" cy="275729"/>
                </a:xfrm>
                <a:prstGeom prst="line">
                  <a:avLst/>
                </a:prstGeom>
                <a:ln w="9525">
                  <a:solidFill>
                    <a:srgbClr val="0AF6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Connector 576"/>
                <p:cNvCxnSpPr/>
                <p:nvPr/>
              </p:nvCxnSpPr>
              <p:spPr>
                <a:xfrm>
                  <a:off x="4365158" y="5081933"/>
                  <a:ext cx="194661" cy="298654"/>
                </a:xfrm>
                <a:prstGeom prst="line">
                  <a:avLst/>
                </a:prstGeom>
                <a:ln w="9525">
                  <a:solidFill>
                    <a:srgbClr val="16C6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/>
                <p:cNvCxnSpPr/>
                <p:nvPr/>
              </p:nvCxnSpPr>
              <p:spPr>
                <a:xfrm>
                  <a:off x="3961750" y="5702748"/>
                  <a:ext cx="258733" cy="0"/>
                </a:xfrm>
                <a:prstGeom prst="line">
                  <a:avLst/>
                </a:prstGeom>
                <a:ln w="9525">
                  <a:solidFill>
                    <a:srgbClr val="0EF8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/>
                <p:cNvCxnSpPr/>
                <p:nvPr/>
              </p:nvCxnSpPr>
              <p:spPr>
                <a:xfrm>
                  <a:off x="4220483" y="5702748"/>
                  <a:ext cx="72029" cy="320212"/>
                </a:xfrm>
                <a:prstGeom prst="line">
                  <a:avLst/>
                </a:prstGeom>
                <a:ln w="9525">
                  <a:solidFill>
                    <a:srgbClr val="03E8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/>
                <p:cNvCxnSpPr/>
                <p:nvPr/>
              </p:nvCxnSpPr>
              <p:spPr>
                <a:xfrm flipV="1">
                  <a:off x="4225889" y="6115149"/>
                  <a:ext cx="555664" cy="194282"/>
                </a:xfrm>
                <a:prstGeom prst="line">
                  <a:avLst/>
                </a:prstGeom>
                <a:ln w="9525">
                  <a:solidFill>
                    <a:srgbClr val="0194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/>
                <p:cNvCxnSpPr/>
                <p:nvPr/>
              </p:nvCxnSpPr>
              <p:spPr>
                <a:xfrm flipV="1">
                  <a:off x="4292512" y="5723439"/>
                  <a:ext cx="320014" cy="299521"/>
                </a:xfrm>
                <a:prstGeom prst="line">
                  <a:avLst/>
                </a:prstGeom>
                <a:ln w="9525">
                  <a:solidFill>
                    <a:srgbClr val="06C3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Connector 581"/>
                <p:cNvCxnSpPr/>
                <p:nvPr/>
              </p:nvCxnSpPr>
              <p:spPr>
                <a:xfrm>
                  <a:off x="4220483" y="5702748"/>
                  <a:ext cx="392043" cy="20691"/>
                </a:xfrm>
                <a:prstGeom prst="line">
                  <a:avLst/>
                </a:prstGeom>
                <a:ln w="9525">
                  <a:solidFill>
                    <a:srgbClr val="00D8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/>
                <p:cNvCxnSpPr/>
                <p:nvPr/>
              </p:nvCxnSpPr>
              <p:spPr>
                <a:xfrm>
                  <a:off x="4559818" y="5380587"/>
                  <a:ext cx="52707" cy="342852"/>
                </a:xfrm>
                <a:prstGeom prst="line">
                  <a:avLst/>
                </a:prstGeom>
                <a:ln w="9525">
                  <a:solidFill>
                    <a:srgbClr val="09DC8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583"/>
                <p:cNvCxnSpPr/>
                <p:nvPr/>
              </p:nvCxnSpPr>
              <p:spPr>
                <a:xfrm>
                  <a:off x="4559818" y="5380587"/>
                  <a:ext cx="566106" cy="430758"/>
                </a:xfrm>
                <a:prstGeom prst="line">
                  <a:avLst/>
                </a:prstGeom>
                <a:ln w="9525">
                  <a:solidFill>
                    <a:srgbClr val="006EC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584"/>
                <p:cNvCxnSpPr/>
                <p:nvPr/>
              </p:nvCxnSpPr>
              <p:spPr>
                <a:xfrm flipV="1">
                  <a:off x="4864866" y="5811345"/>
                  <a:ext cx="261058" cy="16532"/>
                </a:xfrm>
                <a:prstGeom prst="line">
                  <a:avLst/>
                </a:prstGeom>
                <a:ln w="9525">
                  <a:solidFill>
                    <a:srgbClr val="00FF7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Connector 585"/>
                <p:cNvCxnSpPr/>
                <p:nvPr/>
              </p:nvCxnSpPr>
              <p:spPr>
                <a:xfrm>
                  <a:off x="4864866" y="5827878"/>
                  <a:ext cx="201522" cy="259197"/>
                </a:xfrm>
                <a:prstGeom prst="line">
                  <a:avLst/>
                </a:prstGeom>
                <a:ln w="9525">
                  <a:solidFill>
                    <a:srgbClr val="0BE28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/>
                <p:cNvCxnSpPr/>
                <p:nvPr/>
              </p:nvCxnSpPr>
              <p:spPr>
                <a:xfrm flipH="1">
                  <a:off x="4781553" y="5827878"/>
                  <a:ext cx="83313" cy="287272"/>
                </a:xfrm>
                <a:prstGeom prst="line">
                  <a:avLst/>
                </a:prstGeom>
                <a:ln w="9525">
                  <a:solidFill>
                    <a:srgbClr val="00F18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Connector 587"/>
                <p:cNvCxnSpPr/>
                <p:nvPr/>
              </p:nvCxnSpPr>
              <p:spPr>
                <a:xfrm flipH="1">
                  <a:off x="4225889" y="6087075"/>
                  <a:ext cx="840499" cy="222356"/>
                </a:xfrm>
                <a:prstGeom prst="line">
                  <a:avLst/>
                </a:prstGeom>
                <a:ln w="9525">
                  <a:solidFill>
                    <a:srgbClr val="0438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/>
                <p:cNvCxnSpPr/>
                <p:nvPr/>
              </p:nvCxnSpPr>
              <p:spPr>
                <a:xfrm>
                  <a:off x="3961750" y="5702748"/>
                  <a:ext cx="264139" cy="606683"/>
                </a:xfrm>
                <a:prstGeom prst="line">
                  <a:avLst/>
                </a:prstGeom>
                <a:ln w="9525">
                  <a:solidFill>
                    <a:srgbClr val="0379B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/>
                <p:cNvCxnSpPr/>
                <p:nvPr/>
              </p:nvCxnSpPr>
              <p:spPr>
                <a:xfrm>
                  <a:off x="3961750" y="5702748"/>
                  <a:ext cx="330762" cy="320212"/>
                </a:xfrm>
                <a:prstGeom prst="line">
                  <a:avLst/>
                </a:prstGeom>
                <a:ln w="9525">
                  <a:solidFill>
                    <a:srgbClr val="00BC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Straight Connector 590"/>
                <p:cNvCxnSpPr/>
                <p:nvPr/>
              </p:nvCxnSpPr>
              <p:spPr>
                <a:xfrm>
                  <a:off x="4365158" y="5081933"/>
                  <a:ext cx="760766" cy="729412"/>
                </a:xfrm>
                <a:prstGeom prst="line">
                  <a:avLst/>
                </a:prstGeom>
                <a:ln w="9525">
                  <a:solidFill>
                    <a:srgbClr val="0000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Straight Connector 591"/>
                <p:cNvCxnSpPr/>
                <p:nvPr/>
              </p:nvCxnSpPr>
              <p:spPr>
                <a:xfrm>
                  <a:off x="4292512" y="6022960"/>
                  <a:ext cx="489041" cy="92190"/>
                </a:xfrm>
                <a:prstGeom prst="line">
                  <a:avLst/>
                </a:prstGeom>
                <a:ln w="9525">
                  <a:solidFill>
                    <a:srgbClr val="07A3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/>
                <p:cNvCxnSpPr/>
                <p:nvPr/>
              </p:nvCxnSpPr>
              <p:spPr>
                <a:xfrm>
                  <a:off x="4612526" y="5723439"/>
                  <a:ext cx="169027" cy="391711"/>
                </a:xfrm>
                <a:prstGeom prst="line">
                  <a:avLst/>
                </a:prstGeom>
                <a:ln w="9525">
                  <a:solidFill>
                    <a:srgbClr val="04C9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/>
                <p:cNvCxnSpPr/>
                <p:nvPr/>
              </p:nvCxnSpPr>
              <p:spPr>
                <a:xfrm flipH="1">
                  <a:off x="4220483" y="5081933"/>
                  <a:ext cx="144675" cy="620815"/>
                </a:xfrm>
                <a:prstGeom prst="line">
                  <a:avLst/>
                </a:prstGeom>
                <a:ln w="9525">
                  <a:solidFill>
                    <a:srgbClr val="0686B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/>
                <p:cNvCxnSpPr/>
                <p:nvPr/>
              </p:nvCxnSpPr>
              <p:spPr>
                <a:xfrm>
                  <a:off x="4559819" y="5380587"/>
                  <a:ext cx="305048" cy="447291"/>
                </a:xfrm>
                <a:prstGeom prst="line">
                  <a:avLst/>
                </a:prstGeom>
                <a:ln w="9525">
                  <a:solidFill>
                    <a:srgbClr val="049CA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7" name="Group 546"/>
              <p:cNvGrpSpPr/>
              <p:nvPr/>
            </p:nvGrpSpPr>
            <p:grpSpPr>
              <a:xfrm>
                <a:off x="3549811" y="2924696"/>
                <a:ext cx="557496" cy="585216"/>
                <a:chOff x="463180" y="194526"/>
                <a:chExt cx="3265633" cy="3428009"/>
              </a:xfrm>
            </p:grpSpPr>
            <p:sp>
              <p:nvSpPr>
                <p:cNvPr id="560" name="Oval 559"/>
                <p:cNvSpPr/>
                <p:nvPr/>
              </p:nvSpPr>
              <p:spPr>
                <a:xfrm>
                  <a:off x="463180" y="1785215"/>
                  <a:ext cx="282840" cy="282840"/>
                </a:xfrm>
                <a:prstGeom prst="ellipse">
                  <a:avLst/>
                </a:prstGeom>
                <a:solidFill>
                  <a:srgbClr val="96D4C7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499500" y="194526"/>
                  <a:ext cx="282840" cy="282840"/>
                </a:xfrm>
                <a:prstGeom prst="ellipse">
                  <a:avLst/>
                </a:prstGeom>
                <a:solidFill>
                  <a:srgbClr val="63C3A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2" name="Oval 561"/>
                <p:cNvSpPr/>
                <p:nvPr/>
              </p:nvSpPr>
              <p:spPr>
                <a:xfrm>
                  <a:off x="1126120" y="1773010"/>
                  <a:ext cx="282840" cy="282840"/>
                </a:xfrm>
                <a:prstGeom prst="ellipse">
                  <a:avLst/>
                </a:prstGeom>
                <a:solidFill>
                  <a:srgbClr val="56B68D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>
                <a:xfrm>
                  <a:off x="1141360" y="3339695"/>
                  <a:ext cx="282840" cy="282840"/>
                </a:xfrm>
                <a:prstGeom prst="ellipse">
                  <a:avLst/>
                </a:prstGeom>
                <a:solidFill>
                  <a:srgbClr val="0A762C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1311620" y="2605680"/>
                  <a:ext cx="282840" cy="282840"/>
                </a:xfrm>
                <a:prstGeom prst="ellipse">
                  <a:avLst/>
                </a:prstGeom>
                <a:solidFill>
                  <a:srgbClr val="36A468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>
                <a:xfrm>
                  <a:off x="2137006" y="1838230"/>
                  <a:ext cx="282840" cy="282840"/>
                </a:xfrm>
                <a:prstGeom prst="ellipse">
                  <a:avLst/>
                </a:prstGeom>
                <a:solidFill>
                  <a:srgbClr val="53BB8C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6" name="Oval 565"/>
                <p:cNvSpPr/>
                <p:nvPr/>
              </p:nvSpPr>
              <p:spPr>
                <a:xfrm>
                  <a:off x="2777197" y="2105830"/>
                  <a:ext cx="282840" cy="282840"/>
                </a:xfrm>
                <a:prstGeom prst="ellipse">
                  <a:avLst/>
                </a:prstGeom>
                <a:solidFill>
                  <a:srgbClr val="69C2A3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3445973" y="2063470"/>
                  <a:ext cx="282840" cy="282840"/>
                </a:xfrm>
                <a:prstGeom prst="ellipse">
                  <a:avLst/>
                </a:prstGeom>
                <a:solidFill>
                  <a:srgbClr val="279454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3293548" y="2769960"/>
                  <a:ext cx="282840" cy="282840"/>
                </a:xfrm>
                <a:prstGeom prst="ellipse">
                  <a:avLst/>
                </a:prstGeom>
                <a:solidFill>
                  <a:srgbClr val="00582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69" name="Oval 568"/>
                <p:cNvSpPr/>
                <p:nvPr/>
              </p:nvSpPr>
              <p:spPr>
                <a:xfrm>
                  <a:off x="2563728" y="2841895"/>
                  <a:ext cx="282840" cy="282840"/>
                </a:xfrm>
                <a:prstGeom prst="ellipse">
                  <a:avLst/>
                </a:prstGeom>
                <a:solidFill>
                  <a:srgbClr val="2B9452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70" name="Oval 569"/>
                <p:cNvSpPr/>
                <p:nvPr/>
              </p:nvSpPr>
              <p:spPr>
                <a:xfrm>
                  <a:off x="1989216" y="959755"/>
                  <a:ext cx="282840" cy="282840"/>
                </a:xfrm>
                <a:prstGeom prst="ellipse">
                  <a:avLst/>
                </a:prstGeom>
                <a:solidFill>
                  <a:srgbClr val="35A167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  <p:grpSp>
          <p:nvGrpSpPr>
            <p:cNvPr id="859" name="Group 858"/>
            <p:cNvGrpSpPr/>
            <p:nvPr/>
          </p:nvGrpSpPr>
          <p:grpSpPr>
            <a:xfrm>
              <a:off x="3636147" y="2846478"/>
              <a:ext cx="566928" cy="585216"/>
              <a:chOff x="3549811" y="1541123"/>
              <a:chExt cx="557496" cy="585216"/>
            </a:xfrm>
          </p:grpSpPr>
          <p:grpSp>
            <p:nvGrpSpPr>
              <p:cNvPr id="596" name="Group 595"/>
              <p:cNvGrpSpPr/>
              <p:nvPr/>
            </p:nvGrpSpPr>
            <p:grpSpPr>
              <a:xfrm>
                <a:off x="3573357" y="1565266"/>
                <a:ext cx="509232" cy="536930"/>
                <a:chOff x="3961750" y="5081933"/>
                <a:chExt cx="1164174" cy="1227498"/>
              </a:xfrm>
            </p:grpSpPr>
            <p:cxnSp>
              <p:nvCxnSpPr>
                <p:cNvPr id="597" name="Straight Connector 596"/>
                <p:cNvCxnSpPr/>
                <p:nvPr/>
              </p:nvCxnSpPr>
              <p:spPr>
                <a:xfrm flipV="1">
                  <a:off x="3961750" y="5081933"/>
                  <a:ext cx="403408" cy="620815"/>
                </a:xfrm>
                <a:prstGeom prst="line">
                  <a:avLst/>
                </a:prstGeom>
                <a:ln w="9525">
                  <a:solidFill>
                    <a:srgbClr val="0760C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Connector 597"/>
                <p:cNvCxnSpPr/>
                <p:nvPr/>
              </p:nvCxnSpPr>
              <p:spPr>
                <a:xfrm flipV="1">
                  <a:off x="4220483" y="5380587"/>
                  <a:ext cx="339336" cy="322161"/>
                </a:xfrm>
                <a:prstGeom prst="line">
                  <a:avLst/>
                </a:prstGeom>
                <a:ln w="9525">
                  <a:solidFill>
                    <a:srgbClr val="03BA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Connector 598"/>
                <p:cNvCxnSpPr/>
                <p:nvPr/>
              </p:nvCxnSpPr>
              <p:spPr>
                <a:xfrm flipV="1">
                  <a:off x="4225889" y="6022960"/>
                  <a:ext cx="66623" cy="286471"/>
                </a:xfrm>
                <a:prstGeom prst="line">
                  <a:avLst/>
                </a:prstGeom>
                <a:ln w="9525">
                  <a:solidFill>
                    <a:srgbClr val="01F38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/>
                <p:cNvCxnSpPr/>
                <p:nvPr/>
              </p:nvCxnSpPr>
              <p:spPr>
                <a:xfrm>
                  <a:off x="4612526" y="5723439"/>
                  <a:ext cx="252340" cy="104439"/>
                </a:xfrm>
                <a:prstGeom prst="line">
                  <a:avLst/>
                </a:prstGeom>
                <a:ln w="9525">
                  <a:solidFill>
                    <a:srgbClr val="02FB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/>
                <p:cNvCxnSpPr/>
                <p:nvPr/>
              </p:nvCxnSpPr>
              <p:spPr>
                <a:xfrm flipV="1">
                  <a:off x="4781553" y="6087075"/>
                  <a:ext cx="284835" cy="28075"/>
                </a:xfrm>
                <a:prstGeom prst="line">
                  <a:avLst/>
                </a:prstGeom>
                <a:ln w="9525">
                  <a:solidFill>
                    <a:srgbClr val="05F4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Connector 601"/>
                <p:cNvCxnSpPr/>
                <p:nvPr/>
              </p:nvCxnSpPr>
              <p:spPr>
                <a:xfrm flipV="1">
                  <a:off x="5066388" y="5811345"/>
                  <a:ext cx="59536" cy="275729"/>
                </a:xfrm>
                <a:prstGeom prst="line">
                  <a:avLst/>
                </a:prstGeom>
                <a:ln w="9525">
                  <a:solidFill>
                    <a:srgbClr val="0AF6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/>
                <p:cNvCxnSpPr/>
                <p:nvPr/>
              </p:nvCxnSpPr>
              <p:spPr>
                <a:xfrm>
                  <a:off x="4365158" y="5081933"/>
                  <a:ext cx="194661" cy="298654"/>
                </a:xfrm>
                <a:prstGeom prst="line">
                  <a:avLst/>
                </a:prstGeom>
                <a:ln w="9525">
                  <a:solidFill>
                    <a:srgbClr val="16C6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/>
                <p:cNvCxnSpPr/>
                <p:nvPr/>
              </p:nvCxnSpPr>
              <p:spPr>
                <a:xfrm>
                  <a:off x="3961750" y="5702748"/>
                  <a:ext cx="258733" cy="0"/>
                </a:xfrm>
                <a:prstGeom prst="line">
                  <a:avLst/>
                </a:prstGeom>
                <a:ln w="9525">
                  <a:solidFill>
                    <a:srgbClr val="0EF8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/>
                <p:cNvCxnSpPr/>
                <p:nvPr/>
              </p:nvCxnSpPr>
              <p:spPr>
                <a:xfrm>
                  <a:off x="4220483" y="5702748"/>
                  <a:ext cx="72029" cy="320212"/>
                </a:xfrm>
                <a:prstGeom prst="line">
                  <a:avLst/>
                </a:prstGeom>
                <a:ln w="9525">
                  <a:solidFill>
                    <a:srgbClr val="03E8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Straight Connector 605"/>
                <p:cNvCxnSpPr/>
                <p:nvPr/>
              </p:nvCxnSpPr>
              <p:spPr>
                <a:xfrm flipV="1">
                  <a:off x="4225889" y="6115149"/>
                  <a:ext cx="555664" cy="194282"/>
                </a:xfrm>
                <a:prstGeom prst="line">
                  <a:avLst/>
                </a:prstGeom>
                <a:ln w="9525">
                  <a:solidFill>
                    <a:srgbClr val="0194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/>
                <p:cNvCxnSpPr/>
                <p:nvPr/>
              </p:nvCxnSpPr>
              <p:spPr>
                <a:xfrm flipV="1">
                  <a:off x="4292512" y="5723439"/>
                  <a:ext cx="320014" cy="299521"/>
                </a:xfrm>
                <a:prstGeom prst="line">
                  <a:avLst/>
                </a:prstGeom>
                <a:ln w="9525">
                  <a:solidFill>
                    <a:srgbClr val="06C3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/>
                <p:cNvCxnSpPr/>
                <p:nvPr/>
              </p:nvCxnSpPr>
              <p:spPr>
                <a:xfrm>
                  <a:off x="4220483" y="5702748"/>
                  <a:ext cx="392043" cy="20691"/>
                </a:xfrm>
                <a:prstGeom prst="line">
                  <a:avLst/>
                </a:prstGeom>
                <a:ln w="9525">
                  <a:solidFill>
                    <a:srgbClr val="00D8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/>
                <p:cNvCxnSpPr/>
                <p:nvPr/>
              </p:nvCxnSpPr>
              <p:spPr>
                <a:xfrm>
                  <a:off x="4559818" y="5380587"/>
                  <a:ext cx="52707" cy="342852"/>
                </a:xfrm>
                <a:prstGeom prst="line">
                  <a:avLst/>
                </a:prstGeom>
                <a:ln w="9525">
                  <a:solidFill>
                    <a:srgbClr val="09DC8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/>
                <p:cNvCxnSpPr/>
                <p:nvPr/>
              </p:nvCxnSpPr>
              <p:spPr>
                <a:xfrm>
                  <a:off x="4559818" y="5380587"/>
                  <a:ext cx="566106" cy="430758"/>
                </a:xfrm>
                <a:prstGeom prst="line">
                  <a:avLst/>
                </a:prstGeom>
                <a:ln w="9525">
                  <a:solidFill>
                    <a:srgbClr val="006EC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Connector 610"/>
                <p:cNvCxnSpPr/>
                <p:nvPr/>
              </p:nvCxnSpPr>
              <p:spPr>
                <a:xfrm flipV="1">
                  <a:off x="4864866" y="5811345"/>
                  <a:ext cx="261058" cy="16532"/>
                </a:xfrm>
                <a:prstGeom prst="line">
                  <a:avLst/>
                </a:prstGeom>
                <a:ln w="9525">
                  <a:solidFill>
                    <a:srgbClr val="00FF7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/>
                <p:cNvCxnSpPr/>
                <p:nvPr/>
              </p:nvCxnSpPr>
              <p:spPr>
                <a:xfrm>
                  <a:off x="4864866" y="5827878"/>
                  <a:ext cx="201522" cy="259197"/>
                </a:xfrm>
                <a:prstGeom prst="line">
                  <a:avLst/>
                </a:prstGeom>
                <a:ln w="9525">
                  <a:solidFill>
                    <a:srgbClr val="0BE28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/>
                <p:cNvCxnSpPr/>
                <p:nvPr/>
              </p:nvCxnSpPr>
              <p:spPr>
                <a:xfrm flipH="1">
                  <a:off x="4781553" y="5827878"/>
                  <a:ext cx="83313" cy="287272"/>
                </a:xfrm>
                <a:prstGeom prst="line">
                  <a:avLst/>
                </a:prstGeom>
                <a:ln w="9525">
                  <a:solidFill>
                    <a:srgbClr val="00F18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/>
                <p:cNvCxnSpPr/>
                <p:nvPr/>
              </p:nvCxnSpPr>
              <p:spPr>
                <a:xfrm flipH="1">
                  <a:off x="4225889" y="6087075"/>
                  <a:ext cx="840499" cy="222356"/>
                </a:xfrm>
                <a:prstGeom prst="line">
                  <a:avLst/>
                </a:prstGeom>
                <a:ln w="9525">
                  <a:solidFill>
                    <a:srgbClr val="0438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/>
                <p:cNvCxnSpPr/>
                <p:nvPr/>
              </p:nvCxnSpPr>
              <p:spPr>
                <a:xfrm>
                  <a:off x="3961750" y="5702748"/>
                  <a:ext cx="264139" cy="606683"/>
                </a:xfrm>
                <a:prstGeom prst="line">
                  <a:avLst/>
                </a:prstGeom>
                <a:ln w="9525">
                  <a:solidFill>
                    <a:srgbClr val="0379B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Straight Connector 615"/>
                <p:cNvCxnSpPr/>
                <p:nvPr/>
              </p:nvCxnSpPr>
              <p:spPr>
                <a:xfrm>
                  <a:off x="3961750" y="5702748"/>
                  <a:ext cx="330762" cy="320212"/>
                </a:xfrm>
                <a:prstGeom prst="line">
                  <a:avLst/>
                </a:prstGeom>
                <a:ln w="9525">
                  <a:solidFill>
                    <a:srgbClr val="00BC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Straight Connector 616"/>
                <p:cNvCxnSpPr/>
                <p:nvPr/>
              </p:nvCxnSpPr>
              <p:spPr>
                <a:xfrm>
                  <a:off x="4365158" y="5081933"/>
                  <a:ext cx="760766" cy="729412"/>
                </a:xfrm>
                <a:prstGeom prst="line">
                  <a:avLst/>
                </a:prstGeom>
                <a:ln w="9525">
                  <a:solidFill>
                    <a:srgbClr val="0000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Straight Connector 617"/>
                <p:cNvCxnSpPr/>
                <p:nvPr/>
              </p:nvCxnSpPr>
              <p:spPr>
                <a:xfrm>
                  <a:off x="4292512" y="6022960"/>
                  <a:ext cx="489041" cy="92190"/>
                </a:xfrm>
                <a:prstGeom prst="line">
                  <a:avLst/>
                </a:prstGeom>
                <a:ln w="9525">
                  <a:solidFill>
                    <a:srgbClr val="07A3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/>
                <p:cNvCxnSpPr/>
                <p:nvPr/>
              </p:nvCxnSpPr>
              <p:spPr>
                <a:xfrm>
                  <a:off x="4612526" y="5723439"/>
                  <a:ext cx="169027" cy="391711"/>
                </a:xfrm>
                <a:prstGeom prst="line">
                  <a:avLst/>
                </a:prstGeom>
                <a:ln w="9525">
                  <a:solidFill>
                    <a:srgbClr val="04C9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/>
                <p:cNvCxnSpPr/>
                <p:nvPr/>
              </p:nvCxnSpPr>
              <p:spPr>
                <a:xfrm flipH="1">
                  <a:off x="4220483" y="5081933"/>
                  <a:ext cx="144675" cy="620815"/>
                </a:xfrm>
                <a:prstGeom prst="line">
                  <a:avLst/>
                </a:prstGeom>
                <a:ln w="9525">
                  <a:solidFill>
                    <a:srgbClr val="0686B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/>
                <p:cNvCxnSpPr/>
                <p:nvPr/>
              </p:nvCxnSpPr>
              <p:spPr>
                <a:xfrm>
                  <a:off x="4559819" y="5380587"/>
                  <a:ext cx="305048" cy="447291"/>
                </a:xfrm>
                <a:prstGeom prst="line">
                  <a:avLst/>
                </a:prstGeom>
                <a:ln w="9525">
                  <a:solidFill>
                    <a:srgbClr val="049CA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8" name="Group 547"/>
              <p:cNvGrpSpPr/>
              <p:nvPr/>
            </p:nvGrpSpPr>
            <p:grpSpPr>
              <a:xfrm>
                <a:off x="3549811" y="1541123"/>
                <a:ext cx="557496" cy="585216"/>
                <a:chOff x="463180" y="194526"/>
                <a:chExt cx="3265633" cy="3428009"/>
              </a:xfrm>
            </p:grpSpPr>
            <p:sp>
              <p:nvSpPr>
                <p:cNvPr id="549" name="Oval 548"/>
                <p:cNvSpPr/>
                <p:nvPr/>
              </p:nvSpPr>
              <p:spPr>
                <a:xfrm>
                  <a:off x="463180" y="1785215"/>
                  <a:ext cx="282840" cy="282840"/>
                </a:xfrm>
                <a:prstGeom prst="ellipse">
                  <a:avLst/>
                </a:prstGeom>
                <a:solidFill>
                  <a:srgbClr val="06522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0" name="Oval 549"/>
                <p:cNvSpPr/>
                <p:nvPr/>
              </p:nvSpPr>
              <p:spPr>
                <a:xfrm>
                  <a:off x="1499500" y="194526"/>
                  <a:ext cx="282840" cy="282840"/>
                </a:xfrm>
                <a:prstGeom prst="ellipse">
                  <a:avLst/>
                </a:prstGeom>
                <a:solidFill>
                  <a:srgbClr val="46B07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1126120" y="1773010"/>
                  <a:ext cx="282840" cy="282840"/>
                </a:xfrm>
                <a:prstGeom prst="ellipse">
                  <a:avLst/>
                </a:prstGeom>
                <a:solidFill>
                  <a:srgbClr val="65C2A3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1141360" y="3339695"/>
                  <a:ext cx="282840" cy="282840"/>
                </a:xfrm>
                <a:prstGeom prst="ellipse">
                  <a:avLst/>
                </a:prstGeom>
                <a:solidFill>
                  <a:srgbClr val="19843D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>
                <a:xfrm>
                  <a:off x="1311620" y="2605680"/>
                  <a:ext cx="282840" cy="282840"/>
                </a:xfrm>
                <a:prstGeom prst="ellipse">
                  <a:avLst/>
                </a:prstGeom>
                <a:solidFill>
                  <a:srgbClr val="69C1A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4" name="Oval 553"/>
                <p:cNvSpPr/>
                <p:nvPr/>
              </p:nvSpPr>
              <p:spPr>
                <a:xfrm>
                  <a:off x="2137006" y="1838230"/>
                  <a:ext cx="282840" cy="282840"/>
                </a:xfrm>
                <a:prstGeom prst="ellipse">
                  <a:avLst/>
                </a:prstGeom>
                <a:solidFill>
                  <a:srgbClr val="6AC0A6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>
                <a:xfrm>
                  <a:off x="2777197" y="2105830"/>
                  <a:ext cx="282840" cy="282840"/>
                </a:xfrm>
                <a:prstGeom prst="ellipse">
                  <a:avLst/>
                </a:prstGeom>
                <a:solidFill>
                  <a:srgbClr val="00692B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>
                <a:xfrm>
                  <a:off x="3445973" y="2063470"/>
                  <a:ext cx="282840" cy="282840"/>
                </a:xfrm>
                <a:prstGeom prst="ellipse">
                  <a:avLst/>
                </a:prstGeom>
                <a:solidFill>
                  <a:srgbClr val="2C924F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7" name="Oval 556"/>
                <p:cNvSpPr/>
                <p:nvPr/>
              </p:nvSpPr>
              <p:spPr>
                <a:xfrm>
                  <a:off x="3293548" y="2769960"/>
                  <a:ext cx="282840" cy="282840"/>
                </a:xfrm>
                <a:prstGeom prst="ellipse">
                  <a:avLst/>
                </a:prstGeom>
                <a:solidFill>
                  <a:srgbClr val="64C3A3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8" name="Oval 557"/>
                <p:cNvSpPr/>
                <p:nvPr/>
              </p:nvSpPr>
              <p:spPr>
                <a:xfrm>
                  <a:off x="2563728" y="2841895"/>
                  <a:ext cx="282840" cy="282840"/>
                </a:xfrm>
                <a:prstGeom prst="ellipse">
                  <a:avLst/>
                </a:prstGeom>
                <a:solidFill>
                  <a:srgbClr val="45B07B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1989216" y="959755"/>
                  <a:ext cx="282840" cy="282840"/>
                </a:xfrm>
                <a:prstGeom prst="ellipse">
                  <a:avLst/>
                </a:prstGeom>
                <a:solidFill>
                  <a:srgbClr val="37A169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  <p:cxnSp>
          <p:nvCxnSpPr>
            <p:cNvPr id="134" name="直接箭头连接符 102"/>
            <p:cNvCxnSpPr/>
            <p:nvPr/>
          </p:nvCxnSpPr>
          <p:spPr>
            <a:xfrm>
              <a:off x="3078399" y="3139086"/>
              <a:ext cx="405716" cy="0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02"/>
            <p:cNvCxnSpPr/>
            <p:nvPr/>
          </p:nvCxnSpPr>
          <p:spPr>
            <a:xfrm>
              <a:off x="3078399" y="4604955"/>
              <a:ext cx="405716" cy="0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3156230" y="4421177"/>
              <a:ext cx="245827" cy="367556"/>
              <a:chOff x="3424197" y="2585268"/>
              <a:chExt cx="295994" cy="442565"/>
            </a:xfrm>
          </p:grpSpPr>
          <p:grpSp>
            <p:nvGrpSpPr>
              <p:cNvPr id="1048" name="Group 1047"/>
              <p:cNvGrpSpPr/>
              <p:nvPr/>
            </p:nvGrpSpPr>
            <p:grpSpPr>
              <a:xfrm>
                <a:off x="3424197" y="2585268"/>
                <a:ext cx="295994" cy="168709"/>
                <a:chOff x="3367413" y="863911"/>
                <a:chExt cx="2742784" cy="1678121"/>
              </a:xfrm>
            </p:grpSpPr>
            <p:sp>
              <p:nvSpPr>
                <p:cNvPr id="1054" name="Rounded Rectangle 1053"/>
                <p:cNvSpPr/>
                <p:nvPr/>
              </p:nvSpPr>
              <p:spPr>
                <a:xfrm>
                  <a:off x="3367413" y="863911"/>
                  <a:ext cx="2742784" cy="167812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grpSp>
              <p:nvGrpSpPr>
                <p:cNvPr id="1055" name="Group 1054"/>
                <p:cNvGrpSpPr/>
                <p:nvPr/>
              </p:nvGrpSpPr>
              <p:grpSpPr>
                <a:xfrm>
                  <a:off x="3684689" y="1232603"/>
                  <a:ext cx="2102136" cy="950979"/>
                  <a:chOff x="3367413" y="869304"/>
                  <a:chExt cx="2734853" cy="841248"/>
                </a:xfrm>
              </p:grpSpPr>
              <p:cxnSp>
                <p:nvCxnSpPr>
                  <p:cNvPr id="1056" name="Straight Connector 1055"/>
                  <p:cNvCxnSpPr/>
                  <p:nvPr/>
                </p:nvCxnSpPr>
                <p:spPr>
                  <a:xfrm>
                    <a:off x="3367413" y="1702965"/>
                    <a:ext cx="1375273" cy="392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7" name="Straight Arrow Connector 1056"/>
                  <p:cNvCxnSpPr/>
                  <p:nvPr/>
                </p:nvCxnSpPr>
                <p:spPr>
                  <a:xfrm flipV="1">
                    <a:off x="4734755" y="869304"/>
                    <a:ext cx="1367511" cy="841248"/>
                  </a:xfrm>
                  <a:prstGeom prst="straightConnector1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3424197" y="2859124"/>
                <a:ext cx="295994" cy="168709"/>
                <a:chOff x="3424216" y="2858821"/>
                <a:chExt cx="295995" cy="168691"/>
              </a:xfrm>
            </p:grpSpPr>
            <p:cxnSp>
              <p:nvCxnSpPr>
                <p:cNvPr id="1047" name="Straight Connector 1046"/>
                <p:cNvCxnSpPr/>
                <p:nvPr/>
              </p:nvCxnSpPr>
              <p:spPr>
                <a:xfrm flipV="1">
                  <a:off x="3470663" y="2899071"/>
                  <a:ext cx="65672" cy="80353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9" name="Oval 1048"/>
                <p:cNvSpPr/>
                <p:nvPr/>
              </p:nvSpPr>
              <p:spPr>
                <a:xfrm>
                  <a:off x="3508461" y="2871106"/>
                  <a:ext cx="55935" cy="55929"/>
                </a:xfrm>
                <a:prstGeom prst="ellipse">
                  <a:avLst/>
                </a:prstGeom>
                <a:solidFill>
                  <a:srgbClr val="96D4C7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50" name="Oval 1049"/>
                <p:cNvSpPr/>
                <p:nvPr/>
              </p:nvSpPr>
              <p:spPr>
                <a:xfrm>
                  <a:off x="3441461" y="2951459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51" name="Oval 1050"/>
                <p:cNvSpPr/>
                <p:nvPr/>
              </p:nvSpPr>
              <p:spPr>
                <a:xfrm>
                  <a:off x="3640147" y="2937250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52" name="Rounded Rectangle 1051"/>
                <p:cNvSpPr/>
                <p:nvPr/>
              </p:nvSpPr>
              <p:spPr>
                <a:xfrm>
                  <a:off x="3424216" y="2858821"/>
                  <a:ext cx="295995" cy="16869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cxnSp>
              <p:nvCxnSpPr>
                <p:cNvPr id="1053" name="Straight Arrow Connector 1052"/>
                <p:cNvCxnSpPr/>
                <p:nvPr/>
              </p:nvCxnSpPr>
              <p:spPr>
                <a:xfrm flipV="1">
                  <a:off x="3524848" y="2961199"/>
                  <a:ext cx="109729" cy="1281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9" name="直接箭头连接符 102"/>
            <p:cNvCxnSpPr/>
            <p:nvPr/>
          </p:nvCxnSpPr>
          <p:spPr>
            <a:xfrm>
              <a:off x="6002349" y="4979078"/>
              <a:ext cx="404166" cy="0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02"/>
            <p:cNvCxnSpPr/>
            <p:nvPr/>
          </p:nvCxnSpPr>
          <p:spPr>
            <a:xfrm>
              <a:off x="6002349" y="2765337"/>
              <a:ext cx="404166" cy="0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02"/>
            <p:cNvCxnSpPr/>
            <p:nvPr/>
          </p:nvCxnSpPr>
          <p:spPr>
            <a:xfrm>
              <a:off x="6002349" y="3503001"/>
              <a:ext cx="404166" cy="0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02"/>
            <p:cNvCxnSpPr/>
            <p:nvPr/>
          </p:nvCxnSpPr>
          <p:spPr>
            <a:xfrm>
              <a:off x="6002349" y="4241040"/>
              <a:ext cx="404166" cy="0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4400827" y="2774740"/>
              <a:ext cx="568986" cy="2194560"/>
              <a:chOff x="4592240" y="1087776"/>
              <a:chExt cx="568986" cy="2194560"/>
            </a:xfrm>
          </p:grpSpPr>
          <p:cxnSp>
            <p:nvCxnSpPr>
              <p:cNvPr id="936" name="直接箭头连接符 102"/>
              <p:cNvCxnSpPr/>
              <p:nvPr/>
            </p:nvCxnSpPr>
            <p:spPr>
              <a:xfrm>
                <a:off x="4592240" y="1453536"/>
                <a:ext cx="568985" cy="182880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直接箭头连接符 102"/>
              <p:cNvCxnSpPr/>
              <p:nvPr/>
            </p:nvCxnSpPr>
            <p:spPr>
              <a:xfrm flipV="1">
                <a:off x="4592241" y="1087776"/>
                <a:ext cx="568984" cy="182880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直接箭头连接符 102"/>
              <p:cNvCxnSpPr/>
              <p:nvPr/>
            </p:nvCxnSpPr>
            <p:spPr>
              <a:xfrm flipV="1">
                <a:off x="4592243" y="1087776"/>
                <a:ext cx="568983" cy="36576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直接箭头连接符 102"/>
              <p:cNvCxnSpPr/>
              <p:nvPr/>
            </p:nvCxnSpPr>
            <p:spPr>
              <a:xfrm flipH="1" flipV="1">
                <a:off x="4592243" y="1453536"/>
                <a:ext cx="568983" cy="36576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直接箭头连接符 102"/>
              <p:cNvCxnSpPr/>
              <p:nvPr/>
            </p:nvCxnSpPr>
            <p:spPr>
              <a:xfrm flipV="1">
                <a:off x="4592242" y="1819296"/>
                <a:ext cx="568984" cy="109728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直接箭头连接符 102"/>
              <p:cNvCxnSpPr/>
              <p:nvPr/>
            </p:nvCxnSpPr>
            <p:spPr>
              <a:xfrm>
                <a:off x="4592241" y="1453536"/>
                <a:ext cx="568984" cy="109728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直接箭头连接符 102"/>
              <p:cNvCxnSpPr/>
              <p:nvPr/>
            </p:nvCxnSpPr>
            <p:spPr>
              <a:xfrm flipV="1">
                <a:off x="4592242" y="2550816"/>
                <a:ext cx="568983" cy="36576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直接箭头连接符 102"/>
              <p:cNvCxnSpPr/>
              <p:nvPr/>
            </p:nvCxnSpPr>
            <p:spPr>
              <a:xfrm>
                <a:off x="4592242" y="2916576"/>
                <a:ext cx="568983" cy="36576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71243" y="2922375"/>
              <a:ext cx="459100" cy="2504251"/>
              <a:chOff x="6930968" y="1192062"/>
              <a:chExt cx="459100" cy="250425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4" name="Rectangle 1043"/>
                  <p:cNvSpPr/>
                  <p:nvPr/>
                </p:nvSpPr>
                <p:spPr>
                  <a:xfrm>
                    <a:off x="6930968" y="3391999"/>
                    <a:ext cx="459100" cy="3043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044" name="Rectangle 10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0968" y="3391999"/>
                    <a:ext cx="459100" cy="304314"/>
                  </a:xfrm>
                  <a:prstGeom prst="rect">
                    <a:avLst/>
                  </a:prstGeom>
                  <a:blipFill rotWithShape="1">
                    <a:blip r:embed="rId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5" name="Rectangle 1044"/>
                  <p:cNvSpPr/>
                  <p:nvPr/>
                </p:nvSpPr>
                <p:spPr>
                  <a:xfrm>
                    <a:off x="6930968" y="1192062"/>
                    <a:ext cx="459100" cy="3043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045" name="Rectangle 10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0968" y="1192062"/>
                    <a:ext cx="459100" cy="30431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6" name="Rectangle 1045"/>
                  <p:cNvSpPr/>
                  <p:nvPr/>
                </p:nvSpPr>
                <p:spPr>
                  <a:xfrm>
                    <a:off x="6930968" y="1925374"/>
                    <a:ext cx="459100" cy="3120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046" name="Rectangle 10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0968" y="1925374"/>
                    <a:ext cx="459100" cy="312008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58" name="Rectangle 1057"/>
                  <p:cNvSpPr/>
                  <p:nvPr/>
                </p:nvSpPr>
                <p:spPr>
                  <a:xfrm>
                    <a:off x="6930968" y="2658686"/>
                    <a:ext cx="459100" cy="3120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058" name="Rectangle 10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0968" y="2658686"/>
                    <a:ext cx="459100" cy="312008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p:grpSp>
          <p:nvGrpSpPr>
            <p:cNvPr id="34" name="Group 33"/>
            <p:cNvGrpSpPr/>
            <p:nvPr/>
          </p:nvGrpSpPr>
          <p:grpSpPr>
            <a:xfrm>
              <a:off x="5566120" y="2922375"/>
              <a:ext cx="459100" cy="2504251"/>
              <a:chOff x="5705093" y="1192062"/>
              <a:chExt cx="459100" cy="250425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2" name="Rectangle 1041"/>
                  <p:cNvSpPr/>
                  <p:nvPr/>
                </p:nvSpPr>
                <p:spPr>
                  <a:xfrm>
                    <a:off x="5705093" y="1192062"/>
                    <a:ext cx="459100" cy="3043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042" name="Rectangle 10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5093" y="1192062"/>
                    <a:ext cx="459100" cy="304314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3" name="Rectangle 1042"/>
                  <p:cNvSpPr/>
                  <p:nvPr/>
                </p:nvSpPr>
                <p:spPr>
                  <a:xfrm>
                    <a:off x="5705093" y="3391999"/>
                    <a:ext cx="459100" cy="3043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043" name="Rectangle 10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5093" y="3391999"/>
                    <a:ext cx="459100" cy="304314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59" name="Rectangle 1058"/>
                  <p:cNvSpPr/>
                  <p:nvPr/>
                </p:nvSpPr>
                <p:spPr>
                  <a:xfrm>
                    <a:off x="5705093" y="1925374"/>
                    <a:ext cx="459100" cy="3043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059" name="Rectangle 10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5093" y="1925374"/>
                    <a:ext cx="459100" cy="304314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0" name="Rectangle 1059"/>
                  <p:cNvSpPr/>
                  <p:nvPr/>
                </p:nvSpPr>
                <p:spPr>
                  <a:xfrm>
                    <a:off x="5705093" y="2658686"/>
                    <a:ext cx="459100" cy="3043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060" name="Rectangle 10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5093" y="2658686"/>
                    <a:ext cx="459100" cy="304314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1" name="Rectangle 1060"/>
                <p:cNvSpPr/>
                <p:nvPr/>
              </p:nvSpPr>
              <p:spPr>
                <a:xfrm>
                  <a:off x="2619021" y="3314566"/>
                  <a:ext cx="459100" cy="30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061" name="Rectangle 10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021" y="3314566"/>
                  <a:ext cx="459100" cy="30431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2" name="Rectangle 1061"/>
                <p:cNvSpPr/>
                <p:nvPr/>
              </p:nvSpPr>
              <p:spPr>
                <a:xfrm>
                  <a:off x="2619021" y="4765343"/>
                  <a:ext cx="459100" cy="312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altLang="zh-CN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062" name="Rectangle 10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021" y="4765343"/>
                  <a:ext cx="459100" cy="312008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3" name="Rectangle 1062"/>
                <p:cNvSpPr/>
                <p:nvPr/>
              </p:nvSpPr>
              <p:spPr>
                <a:xfrm>
                  <a:off x="4004495" y="3314566"/>
                  <a:ext cx="459100" cy="30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063" name="Rectangle 10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495" y="3314566"/>
                  <a:ext cx="459100" cy="30431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4" name="Rectangle 1063"/>
                <p:cNvSpPr/>
                <p:nvPr/>
              </p:nvSpPr>
              <p:spPr>
                <a:xfrm>
                  <a:off x="4004495" y="4765343"/>
                  <a:ext cx="459100" cy="312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altLang="zh-CN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[</m:t>
                            </m:r>
                            <m:r>
                              <a:rPr kumimoji="0" lang="en-US" altLang="zh-CN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064" name="Rectangle 10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495" y="4765343"/>
                  <a:ext cx="459100" cy="312008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1240" name="直接箭头连接符 102"/>
            <p:cNvCxnSpPr/>
            <p:nvPr/>
          </p:nvCxnSpPr>
          <p:spPr>
            <a:xfrm>
              <a:off x="4400827" y="3140500"/>
              <a:ext cx="568985" cy="18288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直接箭头连接符 102"/>
            <p:cNvCxnSpPr/>
            <p:nvPr/>
          </p:nvCxnSpPr>
          <p:spPr>
            <a:xfrm flipV="1">
              <a:off x="4400828" y="2774740"/>
              <a:ext cx="568984" cy="18288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直接箭头连接符 102"/>
            <p:cNvCxnSpPr/>
            <p:nvPr/>
          </p:nvCxnSpPr>
          <p:spPr>
            <a:xfrm flipV="1">
              <a:off x="1453114" y="3149092"/>
              <a:ext cx="566928" cy="36576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直接箭头连接符 102"/>
            <p:cNvCxnSpPr/>
            <p:nvPr/>
          </p:nvCxnSpPr>
          <p:spPr>
            <a:xfrm>
              <a:off x="1452751" y="4235496"/>
              <a:ext cx="566928" cy="3657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452751" y="3149092"/>
              <a:ext cx="903553" cy="1452164"/>
              <a:chOff x="1967031" y="1449259"/>
              <a:chExt cx="903553" cy="1452164"/>
            </a:xfrm>
          </p:grpSpPr>
          <p:cxnSp>
            <p:nvCxnSpPr>
              <p:cNvPr id="132" name="直接箭头连接符 102"/>
              <p:cNvCxnSpPr/>
              <p:nvPr/>
            </p:nvCxnSpPr>
            <p:spPr>
              <a:xfrm flipV="1">
                <a:off x="1967394" y="1449259"/>
                <a:ext cx="566928" cy="36576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直接箭头连接符 102"/>
              <p:cNvCxnSpPr/>
              <p:nvPr/>
            </p:nvCxnSpPr>
            <p:spPr>
              <a:xfrm>
                <a:off x="1967031" y="2535663"/>
                <a:ext cx="566928" cy="36576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2255992" y="1572912"/>
                <a:ext cx="614592" cy="549784"/>
                <a:chOff x="2223674" y="1462992"/>
                <a:chExt cx="614592" cy="549784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13" name="Rectangle 1112"/>
                    <p:cNvSpPr/>
                    <p:nvPr/>
                  </p:nvSpPr>
                  <p:spPr>
                    <a:xfrm>
                      <a:off x="2223674" y="1707180"/>
                      <a:ext cx="614592" cy="305596"/>
                    </a:xfrm>
                    <a:prstGeom prst="rect">
                      <a:avLst/>
                    </a:prstGeom>
                    <a:ln w="9525"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zh-CN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0" lang="en-US" altLang="zh-CN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zh-CN" altLang="en-US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  <m:r>
                                          <a:rPr kumimoji="0" lang="en-US" altLang="zh-CN" sz="11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kumimoji="0" lang="en-US" altLang="zh-CN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mc:Choice>
              <mc:Fallback>
                <p:sp>
                  <p:nvSpPr>
                    <p:cNvPr id="1113" name="Rectangle 11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23674" y="1707180"/>
                      <a:ext cx="614592" cy="305596"/>
                    </a:xfrm>
                    <a:prstGeom prst="rect">
                      <a:avLst/>
                    </a:prstGeom>
                    <a:blipFill rotWithShape="1">
                      <a:blip r:embed="rId13"/>
                      <a:stretch>
                        <a:fillRect/>
                      </a:stretch>
                    </a:blipFill>
                    <a:ln w="9525"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p:grpSp>
              <p:nvGrpSpPr>
                <p:cNvPr id="1114" name="Group 1113"/>
                <p:cNvGrpSpPr/>
                <p:nvPr/>
              </p:nvGrpSpPr>
              <p:grpSpPr>
                <a:xfrm>
                  <a:off x="2319053" y="1462992"/>
                  <a:ext cx="423835" cy="256721"/>
                  <a:chOff x="2042205" y="4816891"/>
                  <a:chExt cx="866813" cy="525037"/>
                </a:xfrm>
              </p:grpSpPr>
              <p:grpSp>
                <p:nvGrpSpPr>
                  <p:cNvPr id="1115" name="Group 1114"/>
                  <p:cNvGrpSpPr/>
                  <p:nvPr/>
                </p:nvGrpSpPr>
                <p:grpSpPr>
                  <a:xfrm>
                    <a:off x="2091939" y="4852819"/>
                    <a:ext cx="700196" cy="423486"/>
                    <a:chOff x="2344944" y="5421129"/>
                    <a:chExt cx="696920" cy="421505"/>
                  </a:xfrm>
                </p:grpSpPr>
                <p:sp>
                  <p:nvSpPr>
                    <p:cNvPr id="1192" name="Freeform 1191"/>
                    <p:cNvSpPr/>
                    <p:nvPr/>
                  </p:nvSpPr>
                  <p:spPr>
                    <a:xfrm>
                      <a:off x="2352675" y="5438760"/>
                      <a:ext cx="676275" cy="381015"/>
                    </a:xfrm>
                    <a:custGeom>
                      <a:avLst/>
                      <a:gdLst>
                        <a:gd name="connsiteX0" fmla="*/ 0 w 676275"/>
                        <a:gd name="connsiteY0" fmla="*/ 337191 h 375291"/>
                        <a:gd name="connsiteX1" fmla="*/ 66675 w 676275"/>
                        <a:gd name="connsiteY1" fmla="*/ 304806 h 375291"/>
                        <a:gd name="connsiteX2" fmla="*/ 133350 w 676275"/>
                        <a:gd name="connsiteY2" fmla="*/ 186696 h 375291"/>
                        <a:gd name="connsiteX3" fmla="*/ 182880 w 676275"/>
                        <a:gd name="connsiteY3" fmla="*/ 62871 h 375291"/>
                        <a:gd name="connsiteX4" fmla="*/ 243840 w 676275"/>
                        <a:gd name="connsiteY4" fmla="*/ 3816 h 375291"/>
                        <a:gd name="connsiteX5" fmla="*/ 320040 w 676275"/>
                        <a:gd name="connsiteY5" fmla="*/ 13341 h 375291"/>
                        <a:gd name="connsiteX6" fmla="*/ 358140 w 676275"/>
                        <a:gd name="connsiteY6" fmla="*/ 74301 h 375291"/>
                        <a:gd name="connsiteX7" fmla="*/ 405765 w 676275"/>
                        <a:gd name="connsiteY7" fmla="*/ 182886 h 375291"/>
                        <a:gd name="connsiteX8" fmla="*/ 455295 w 676275"/>
                        <a:gd name="connsiteY8" fmla="*/ 264801 h 375291"/>
                        <a:gd name="connsiteX9" fmla="*/ 516255 w 676275"/>
                        <a:gd name="connsiteY9" fmla="*/ 327666 h 375291"/>
                        <a:gd name="connsiteX10" fmla="*/ 582930 w 676275"/>
                        <a:gd name="connsiteY10" fmla="*/ 365766 h 375291"/>
                        <a:gd name="connsiteX11" fmla="*/ 676275 w 676275"/>
                        <a:gd name="connsiteY11" fmla="*/ 375291 h 375291"/>
                        <a:gd name="connsiteX0-1" fmla="*/ 0 w 676275"/>
                        <a:gd name="connsiteY0-2" fmla="*/ 337767 h 375867"/>
                        <a:gd name="connsiteX1-3" fmla="*/ 66675 w 676275"/>
                        <a:gd name="connsiteY1-4" fmla="*/ 305382 h 375867"/>
                        <a:gd name="connsiteX2-5" fmla="*/ 133350 w 676275"/>
                        <a:gd name="connsiteY2-6" fmla="*/ 187272 h 375867"/>
                        <a:gd name="connsiteX3-7" fmla="*/ 182880 w 676275"/>
                        <a:gd name="connsiteY3-8" fmla="*/ 63447 h 375867"/>
                        <a:gd name="connsiteX4-9" fmla="*/ 243840 w 676275"/>
                        <a:gd name="connsiteY4-10" fmla="*/ 4392 h 375867"/>
                        <a:gd name="connsiteX5-11" fmla="*/ 320040 w 676275"/>
                        <a:gd name="connsiteY5-12" fmla="*/ 13917 h 375867"/>
                        <a:gd name="connsiteX6-13" fmla="*/ 358140 w 676275"/>
                        <a:gd name="connsiteY6-14" fmla="*/ 74877 h 375867"/>
                        <a:gd name="connsiteX7-15" fmla="*/ 405765 w 676275"/>
                        <a:gd name="connsiteY7-16" fmla="*/ 183462 h 375867"/>
                        <a:gd name="connsiteX8-17" fmla="*/ 455295 w 676275"/>
                        <a:gd name="connsiteY8-18" fmla="*/ 265377 h 375867"/>
                        <a:gd name="connsiteX9-19" fmla="*/ 516255 w 676275"/>
                        <a:gd name="connsiteY9-20" fmla="*/ 328242 h 375867"/>
                        <a:gd name="connsiteX10-21" fmla="*/ 582930 w 676275"/>
                        <a:gd name="connsiteY10-22" fmla="*/ 366342 h 375867"/>
                        <a:gd name="connsiteX11-23" fmla="*/ 676275 w 676275"/>
                        <a:gd name="connsiteY11-24" fmla="*/ 375867 h 375867"/>
                        <a:gd name="connsiteX0-25" fmla="*/ 0 w 676275"/>
                        <a:gd name="connsiteY0-26" fmla="*/ 339190 h 377290"/>
                        <a:gd name="connsiteX1-27" fmla="*/ 66675 w 676275"/>
                        <a:gd name="connsiteY1-28" fmla="*/ 306805 h 377290"/>
                        <a:gd name="connsiteX2-29" fmla="*/ 133350 w 676275"/>
                        <a:gd name="connsiteY2-30" fmla="*/ 188695 h 377290"/>
                        <a:gd name="connsiteX3-31" fmla="*/ 182880 w 676275"/>
                        <a:gd name="connsiteY3-32" fmla="*/ 64870 h 377290"/>
                        <a:gd name="connsiteX4-33" fmla="*/ 243840 w 676275"/>
                        <a:gd name="connsiteY4-34" fmla="*/ 5815 h 377290"/>
                        <a:gd name="connsiteX5-35" fmla="*/ 320040 w 676275"/>
                        <a:gd name="connsiteY5-36" fmla="*/ 15340 h 377290"/>
                        <a:gd name="connsiteX6-37" fmla="*/ 358140 w 676275"/>
                        <a:gd name="connsiteY6-38" fmla="*/ 76300 h 377290"/>
                        <a:gd name="connsiteX7-39" fmla="*/ 405765 w 676275"/>
                        <a:gd name="connsiteY7-40" fmla="*/ 184885 h 377290"/>
                        <a:gd name="connsiteX8-41" fmla="*/ 455295 w 676275"/>
                        <a:gd name="connsiteY8-42" fmla="*/ 266800 h 377290"/>
                        <a:gd name="connsiteX9-43" fmla="*/ 516255 w 676275"/>
                        <a:gd name="connsiteY9-44" fmla="*/ 329665 h 377290"/>
                        <a:gd name="connsiteX10-45" fmla="*/ 582930 w 676275"/>
                        <a:gd name="connsiteY10-46" fmla="*/ 367765 h 377290"/>
                        <a:gd name="connsiteX11-47" fmla="*/ 676275 w 676275"/>
                        <a:gd name="connsiteY11-48" fmla="*/ 377290 h 377290"/>
                        <a:gd name="connsiteX0-49" fmla="*/ 0 w 676275"/>
                        <a:gd name="connsiteY0-50" fmla="*/ 339190 h 377290"/>
                        <a:gd name="connsiteX1-51" fmla="*/ 66675 w 676275"/>
                        <a:gd name="connsiteY1-52" fmla="*/ 306805 h 377290"/>
                        <a:gd name="connsiteX2-53" fmla="*/ 133350 w 676275"/>
                        <a:gd name="connsiteY2-54" fmla="*/ 188695 h 377290"/>
                        <a:gd name="connsiteX3-55" fmla="*/ 182880 w 676275"/>
                        <a:gd name="connsiteY3-56" fmla="*/ 64870 h 377290"/>
                        <a:gd name="connsiteX4-57" fmla="*/ 243840 w 676275"/>
                        <a:gd name="connsiteY4-58" fmla="*/ 5815 h 377290"/>
                        <a:gd name="connsiteX5-59" fmla="*/ 320040 w 676275"/>
                        <a:gd name="connsiteY5-60" fmla="*/ 15340 h 377290"/>
                        <a:gd name="connsiteX6-61" fmla="*/ 358140 w 676275"/>
                        <a:gd name="connsiteY6-62" fmla="*/ 76300 h 377290"/>
                        <a:gd name="connsiteX7-63" fmla="*/ 405765 w 676275"/>
                        <a:gd name="connsiteY7-64" fmla="*/ 184885 h 377290"/>
                        <a:gd name="connsiteX8-65" fmla="*/ 455295 w 676275"/>
                        <a:gd name="connsiteY8-66" fmla="*/ 266800 h 377290"/>
                        <a:gd name="connsiteX9-67" fmla="*/ 516255 w 676275"/>
                        <a:gd name="connsiteY9-68" fmla="*/ 329665 h 377290"/>
                        <a:gd name="connsiteX10-69" fmla="*/ 582930 w 676275"/>
                        <a:gd name="connsiteY10-70" fmla="*/ 367765 h 377290"/>
                        <a:gd name="connsiteX11-71" fmla="*/ 676275 w 676275"/>
                        <a:gd name="connsiteY11-72" fmla="*/ 377290 h 377290"/>
                        <a:gd name="connsiteX0-73" fmla="*/ 0 w 676275"/>
                        <a:gd name="connsiteY0-74" fmla="*/ 339190 h 377290"/>
                        <a:gd name="connsiteX1-75" fmla="*/ 66675 w 676275"/>
                        <a:gd name="connsiteY1-76" fmla="*/ 306805 h 377290"/>
                        <a:gd name="connsiteX2-77" fmla="*/ 133350 w 676275"/>
                        <a:gd name="connsiteY2-78" fmla="*/ 188695 h 377290"/>
                        <a:gd name="connsiteX3-79" fmla="*/ 182880 w 676275"/>
                        <a:gd name="connsiteY3-80" fmla="*/ 64870 h 377290"/>
                        <a:gd name="connsiteX4-81" fmla="*/ 243840 w 676275"/>
                        <a:gd name="connsiteY4-82" fmla="*/ 5815 h 377290"/>
                        <a:gd name="connsiteX5-83" fmla="*/ 320040 w 676275"/>
                        <a:gd name="connsiteY5-84" fmla="*/ 15340 h 377290"/>
                        <a:gd name="connsiteX6-85" fmla="*/ 358140 w 676275"/>
                        <a:gd name="connsiteY6-86" fmla="*/ 76300 h 377290"/>
                        <a:gd name="connsiteX7-87" fmla="*/ 405765 w 676275"/>
                        <a:gd name="connsiteY7-88" fmla="*/ 184885 h 377290"/>
                        <a:gd name="connsiteX8-89" fmla="*/ 455295 w 676275"/>
                        <a:gd name="connsiteY8-90" fmla="*/ 266800 h 377290"/>
                        <a:gd name="connsiteX9-91" fmla="*/ 516255 w 676275"/>
                        <a:gd name="connsiteY9-92" fmla="*/ 329665 h 377290"/>
                        <a:gd name="connsiteX10-93" fmla="*/ 582930 w 676275"/>
                        <a:gd name="connsiteY10-94" fmla="*/ 367765 h 377290"/>
                        <a:gd name="connsiteX11-95" fmla="*/ 676275 w 676275"/>
                        <a:gd name="connsiteY11-96" fmla="*/ 377290 h 377290"/>
                        <a:gd name="connsiteX0-97" fmla="*/ 0 w 676275"/>
                        <a:gd name="connsiteY0-98" fmla="*/ 339190 h 377290"/>
                        <a:gd name="connsiteX1-99" fmla="*/ 66675 w 676275"/>
                        <a:gd name="connsiteY1-100" fmla="*/ 306805 h 377290"/>
                        <a:gd name="connsiteX2-101" fmla="*/ 133350 w 676275"/>
                        <a:gd name="connsiteY2-102" fmla="*/ 188695 h 377290"/>
                        <a:gd name="connsiteX3-103" fmla="*/ 182880 w 676275"/>
                        <a:gd name="connsiteY3-104" fmla="*/ 64870 h 377290"/>
                        <a:gd name="connsiteX4-105" fmla="*/ 243840 w 676275"/>
                        <a:gd name="connsiteY4-106" fmla="*/ 5815 h 377290"/>
                        <a:gd name="connsiteX5-107" fmla="*/ 320040 w 676275"/>
                        <a:gd name="connsiteY5-108" fmla="*/ 15340 h 377290"/>
                        <a:gd name="connsiteX6-109" fmla="*/ 358140 w 676275"/>
                        <a:gd name="connsiteY6-110" fmla="*/ 76300 h 377290"/>
                        <a:gd name="connsiteX7-111" fmla="*/ 405765 w 676275"/>
                        <a:gd name="connsiteY7-112" fmla="*/ 184885 h 377290"/>
                        <a:gd name="connsiteX8-113" fmla="*/ 455295 w 676275"/>
                        <a:gd name="connsiteY8-114" fmla="*/ 266800 h 377290"/>
                        <a:gd name="connsiteX9-115" fmla="*/ 516255 w 676275"/>
                        <a:gd name="connsiteY9-116" fmla="*/ 329665 h 377290"/>
                        <a:gd name="connsiteX10-117" fmla="*/ 582930 w 676275"/>
                        <a:gd name="connsiteY10-118" fmla="*/ 367765 h 377290"/>
                        <a:gd name="connsiteX11-119" fmla="*/ 676275 w 676275"/>
                        <a:gd name="connsiteY11-120" fmla="*/ 377290 h 377290"/>
                        <a:gd name="connsiteX0-121" fmla="*/ 0 w 676275"/>
                        <a:gd name="connsiteY0-122" fmla="*/ 337192 h 375292"/>
                        <a:gd name="connsiteX1-123" fmla="*/ 66675 w 676275"/>
                        <a:gd name="connsiteY1-124" fmla="*/ 304807 h 375292"/>
                        <a:gd name="connsiteX2-125" fmla="*/ 133350 w 676275"/>
                        <a:gd name="connsiteY2-126" fmla="*/ 186697 h 375292"/>
                        <a:gd name="connsiteX3-127" fmla="*/ 182880 w 676275"/>
                        <a:gd name="connsiteY3-128" fmla="*/ 62872 h 375292"/>
                        <a:gd name="connsiteX4-129" fmla="*/ 243840 w 676275"/>
                        <a:gd name="connsiteY4-130" fmla="*/ 3817 h 375292"/>
                        <a:gd name="connsiteX5-131" fmla="*/ 320040 w 676275"/>
                        <a:gd name="connsiteY5-132" fmla="*/ 13342 h 375292"/>
                        <a:gd name="connsiteX6-133" fmla="*/ 361187 w 676275"/>
                        <a:gd name="connsiteY6-134" fmla="*/ 74302 h 375292"/>
                        <a:gd name="connsiteX7-135" fmla="*/ 405765 w 676275"/>
                        <a:gd name="connsiteY7-136" fmla="*/ 182887 h 375292"/>
                        <a:gd name="connsiteX8-137" fmla="*/ 455295 w 676275"/>
                        <a:gd name="connsiteY8-138" fmla="*/ 264802 h 375292"/>
                        <a:gd name="connsiteX9-139" fmla="*/ 516255 w 676275"/>
                        <a:gd name="connsiteY9-140" fmla="*/ 327667 h 375292"/>
                        <a:gd name="connsiteX10-141" fmla="*/ 582930 w 676275"/>
                        <a:gd name="connsiteY10-142" fmla="*/ 365767 h 375292"/>
                        <a:gd name="connsiteX11-143" fmla="*/ 676275 w 676275"/>
                        <a:gd name="connsiteY11-144" fmla="*/ 375292 h 375292"/>
                        <a:gd name="connsiteX0-145" fmla="*/ 0 w 676275"/>
                        <a:gd name="connsiteY0-146" fmla="*/ 342915 h 381015"/>
                        <a:gd name="connsiteX1-147" fmla="*/ 66675 w 676275"/>
                        <a:gd name="connsiteY1-148" fmla="*/ 310530 h 381015"/>
                        <a:gd name="connsiteX2-149" fmla="*/ 133350 w 676275"/>
                        <a:gd name="connsiteY2-150" fmla="*/ 192420 h 381015"/>
                        <a:gd name="connsiteX3-151" fmla="*/ 182880 w 676275"/>
                        <a:gd name="connsiteY3-152" fmla="*/ 68595 h 381015"/>
                        <a:gd name="connsiteX4-153" fmla="*/ 243840 w 676275"/>
                        <a:gd name="connsiteY4-154" fmla="*/ 9540 h 381015"/>
                        <a:gd name="connsiteX5-155" fmla="*/ 320040 w 676275"/>
                        <a:gd name="connsiteY5-156" fmla="*/ 19065 h 381015"/>
                        <a:gd name="connsiteX6-157" fmla="*/ 405765 w 676275"/>
                        <a:gd name="connsiteY6-158" fmla="*/ 188610 h 381015"/>
                        <a:gd name="connsiteX7-159" fmla="*/ 455295 w 676275"/>
                        <a:gd name="connsiteY7-160" fmla="*/ 270525 h 381015"/>
                        <a:gd name="connsiteX8-161" fmla="*/ 516255 w 676275"/>
                        <a:gd name="connsiteY8-162" fmla="*/ 333390 h 381015"/>
                        <a:gd name="connsiteX9-163" fmla="*/ 582930 w 676275"/>
                        <a:gd name="connsiteY9-164" fmla="*/ 371490 h 381015"/>
                        <a:gd name="connsiteX10-165" fmla="*/ 676275 w 676275"/>
                        <a:gd name="connsiteY10-166" fmla="*/ 381015 h 381015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</a:cxnLst>
                      <a:rect l="l" t="t" r="r" b="b"/>
                      <a:pathLst>
                        <a:path w="676275" h="381015">
                          <a:moveTo>
                            <a:pt x="0" y="342915"/>
                          </a:moveTo>
                          <a:cubicBezTo>
                            <a:pt x="22225" y="339263"/>
                            <a:pt x="44450" y="335612"/>
                            <a:pt x="66675" y="310530"/>
                          </a:cubicBezTo>
                          <a:cubicBezTo>
                            <a:pt x="88900" y="285448"/>
                            <a:pt x="113983" y="232742"/>
                            <a:pt x="133350" y="192420"/>
                          </a:cubicBezTo>
                          <a:cubicBezTo>
                            <a:pt x="152717" y="152098"/>
                            <a:pt x="164465" y="99075"/>
                            <a:pt x="182880" y="68595"/>
                          </a:cubicBezTo>
                          <a:cubicBezTo>
                            <a:pt x="201295" y="38115"/>
                            <a:pt x="220980" y="17795"/>
                            <a:pt x="243840" y="9540"/>
                          </a:cubicBezTo>
                          <a:cubicBezTo>
                            <a:pt x="266700" y="1285"/>
                            <a:pt x="293053" y="-10780"/>
                            <a:pt x="320040" y="19065"/>
                          </a:cubicBezTo>
                          <a:cubicBezTo>
                            <a:pt x="347027" y="48910"/>
                            <a:pt x="383223" y="146700"/>
                            <a:pt x="405765" y="188610"/>
                          </a:cubicBezTo>
                          <a:cubicBezTo>
                            <a:pt x="428307" y="230520"/>
                            <a:pt x="436880" y="246395"/>
                            <a:pt x="455295" y="270525"/>
                          </a:cubicBezTo>
                          <a:cubicBezTo>
                            <a:pt x="473710" y="294655"/>
                            <a:pt x="494983" y="316563"/>
                            <a:pt x="516255" y="333390"/>
                          </a:cubicBezTo>
                          <a:cubicBezTo>
                            <a:pt x="537527" y="350217"/>
                            <a:pt x="556260" y="363553"/>
                            <a:pt x="582930" y="371490"/>
                          </a:cubicBezTo>
                          <a:cubicBezTo>
                            <a:pt x="609600" y="379427"/>
                            <a:pt x="642937" y="380221"/>
                            <a:pt x="676275" y="381015"/>
                          </a:cubicBezTo>
                        </a:path>
                      </a:pathLst>
                    </a:custGeom>
                    <a:noFill/>
                    <a:ln w="1270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193" name="Oval 1192"/>
                    <p:cNvSpPr/>
                    <p:nvPr/>
                  </p:nvSpPr>
                  <p:spPr>
                    <a:xfrm>
                      <a:off x="2344944" y="5756276"/>
                      <a:ext cx="45720" cy="45720"/>
                    </a:xfrm>
                    <a:prstGeom prst="ellipse">
                      <a:avLst/>
                    </a:prstGeom>
                    <a:ln w="635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194" name="Oval 1193"/>
                    <p:cNvSpPr/>
                    <p:nvPr/>
                  </p:nvSpPr>
                  <p:spPr>
                    <a:xfrm>
                      <a:off x="2448672" y="5641297"/>
                      <a:ext cx="45719" cy="45719"/>
                    </a:xfrm>
                    <a:prstGeom prst="ellipse">
                      <a:avLst/>
                    </a:prstGeom>
                    <a:ln w="635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195" name="Oval 1194"/>
                    <p:cNvSpPr/>
                    <p:nvPr/>
                  </p:nvSpPr>
                  <p:spPr>
                    <a:xfrm>
                      <a:off x="2504807" y="5502239"/>
                      <a:ext cx="45719" cy="45719"/>
                    </a:xfrm>
                    <a:prstGeom prst="ellipse">
                      <a:avLst/>
                    </a:prstGeom>
                    <a:ln w="635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196" name="Oval 1195"/>
                    <p:cNvSpPr/>
                    <p:nvPr/>
                  </p:nvSpPr>
                  <p:spPr>
                    <a:xfrm>
                      <a:off x="2607289" y="5421129"/>
                      <a:ext cx="45719" cy="45719"/>
                    </a:xfrm>
                    <a:prstGeom prst="ellipse">
                      <a:avLst/>
                    </a:prstGeom>
                    <a:ln w="635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197" name="Oval 1196"/>
                    <p:cNvSpPr/>
                    <p:nvPr/>
                  </p:nvSpPr>
                  <p:spPr>
                    <a:xfrm>
                      <a:off x="2724378" y="5581447"/>
                      <a:ext cx="45719" cy="45719"/>
                    </a:xfrm>
                    <a:prstGeom prst="ellipse">
                      <a:avLst/>
                    </a:prstGeom>
                    <a:ln w="635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198" name="Oval 1197"/>
                    <p:cNvSpPr/>
                    <p:nvPr/>
                  </p:nvSpPr>
                  <p:spPr>
                    <a:xfrm>
                      <a:off x="2828747" y="5734053"/>
                      <a:ext cx="45719" cy="45719"/>
                    </a:xfrm>
                    <a:prstGeom prst="ellipse">
                      <a:avLst/>
                    </a:prstGeom>
                    <a:ln w="635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199" name="Oval 1198"/>
                    <p:cNvSpPr/>
                    <p:nvPr/>
                  </p:nvSpPr>
                  <p:spPr>
                    <a:xfrm>
                      <a:off x="2996145" y="5796915"/>
                      <a:ext cx="45719" cy="45719"/>
                    </a:xfrm>
                    <a:prstGeom prst="ellipse">
                      <a:avLst/>
                    </a:prstGeom>
                    <a:ln w="635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89" name="Group 1188"/>
                  <p:cNvGrpSpPr/>
                  <p:nvPr/>
                </p:nvGrpSpPr>
                <p:grpSpPr>
                  <a:xfrm>
                    <a:off x="2042205" y="4816891"/>
                    <a:ext cx="866813" cy="525037"/>
                    <a:chOff x="2247834" y="5346445"/>
                    <a:chExt cx="950351" cy="575637"/>
                  </a:xfrm>
                </p:grpSpPr>
                <p:cxnSp>
                  <p:nvCxnSpPr>
                    <p:cNvPr id="1190" name="直接箭头连接符 108"/>
                    <p:cNvCxnSpPr/>
                    <p:nvPr/>
                  </p:nvCxnSpPr>
                  <p:spPr>
                    <a:xfrm flipV="1">
                      <a:off x="2247834" y="5917399"/>
                      <a:ext cx="950351" cy="1328"/>
                    </a:xfrm>
                    <a:prstGeom prst="straightConnector1">
                      <a:avLst/>
                    </a:prstGeom>
                    <a:ln w="95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1" name="直接箭头连接符 109"/>
                    <p:cNvCxnSpPr/>
                    <p:nvPr/>
                  </p:nvCxnSpPr>
                  <p:spPr>
                    <a:xfrm flipV="1">
                      <a:off x="2250376" y="5346445"/>
                      <a:ext cx="0" cy="5756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36" name="Group 35"/>
              <p:cNvGrpSpPr/>
              <p:nvPr/>
            </p:nvGrpSpPr>
            <p:grpSpPr>
              <a:xfrm>
                <a:off x="2255992" y="2285746"/>
                <a:ext cx="612648" cy="550277"/>
                <a:chOff x="2224646" y="2237127"/>
                <a:chExt cx="612648" cy="550277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65" name="Rectangle 1064"/>
                    <p:cNvSpPr/>
                    <p:nvPr/>
                  </p:nvSpPr>
                  <p:spPr>
                    <a:xfrm>
                      <a:off x="2224646" y="2481808"/>
                      <a:ext cx="612648" cy="30559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zh-CN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0" lang="en-US" altLang="zh-CN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zh-CN" altLang="en-US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  <m:r>
                                          <a:rPr kumimoji="0" lang="en-US" altLang="zh-CN" sz="11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kumimoji="0" lang="en-US" altLang="zh-CN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mc:Choice>
              <mc:Fallback>
                <p:sp>
                  <p:nvSpPr>
                    <p:cNvPr id="1065" name="Rectangle 106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24646" y="2481808"/>
                      <a:ext cx="612648" cy="305596"/>
                    </a:xfrm>
                    <a:prstGeom prst="rect">
                      <a:avLst/>
                    </a:prstGeom>
                    <a:blipFill rotWithShape="1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p:grpSp>
              <p:nvGrpSpPr>
                <p:cNvPr id="1200" name="Group 1199"/>
                <p:cNvGrpSpPr/>
                <p:nvPr/>
              </p:nvGrpSpPr>
              <p:grpSpPr>
                <a:xfrm>
                  <a:off x="2319053" y="2237127"/>
                  <a:ext cx="423835" cy="256721"/>
                  <a:chOff x="2042205" y="5565996"/>
                  <a:chExt cx="866813" cy="525037"/>
                </a:xfrm>
              </p:grpSpPr>
              <p:sp>
                <p:nvSpPr>
                  <p:cNvPr id="1201" name="Freeform 1200"/>
                  <p:cNvSpPr/>
                  <p:nvPr/>
                </p:nvSpPr>
                <p:spPr>
                  <a:xfrm>
                    <a:off x="2108573" y="5626507"/>
                    <a:ext cx="612465" cy="382876"/>
                  </a:xfrm>
                  <a:custGeom>
                    <a:avLst/>
                    <a:gdLst>
                      <a:gd name="connsiteX0" fmla="*/ 0 w 609600"/>
                      <a:gd name="connsiteY0" fmla="*/ 205825 h 381085"/>
                      <a:gd name="connsiteX1" fmla="*/ 45720 w 609600"/>
                      <a:gd name="connsiteY1" fmla="*/ 45805 h 381085"/>
                      <a:gd name="connsiteX2" fmla="*/ 129540 w 609600"/>
                      <a:gd name="connsiteY2" fmla="*/ 85 h 381085"/>
                      <a:gd name="connsiteX3" fmla="*/ 190500 w 609600"/>
                      <a:gd name="connsiteY3" fmla="*/ 53425 h 381085"/>
                      <a:gd name="connsiteX4" fmla="*/ 236220 w 609600"/>
                      <a:gd name="connsiteY4" fmla="*/ 198205 h 381085"/>
                      <a:gd name="connsiteX5" fmla="*/ 320040 w 609600"/>
                      <a:gd name="connsiteY5" fmla="*/ 320125 h 381085"/>
                      <a:gd name="connsiteX6" fmla="*/ 434340 w 609600"/>
                      <a:gd name="connsiteY6" fmla="*/ 365845 h 381085"/>
                      <a:gd name="connsiteX7" fmla="*/ 609600 w 609600"/>
                      <a:gd name="connsiteY7" fmla="*/ 381085 h 381085"/>
                      <a:gd name="connsiteX0-1" fmla="*/ 0 w 609600"/>
                      <a:gd name="connsiteY0-2" fmla="*/ 205825 h 381085"/>
                      <a:gd name="connsiteX1-3" fmla="*/ 45720 w 609600"/>
                      <a:gd name="connsiteY1-4" fmla="*/ 45805 h 381085"/>
                      <a:gd name="connsiteX2-5" fmla="*/ 129540 w 609600"/>
                      <a:gd name="connsiteY2-6" fmla="*/ 85 h 381085"/>
                      <a:gd name="connsiteX3-7" fmla="*/ 190500 w 609600"/>
                      <a:gd name="connsiteY3-8" fmla="*/ 53425 h 381085"/>
                      <a:gd name="connsiteX4-9" fmla="*/ 236220 w 609600"/>
                      <a:gd name="connsiteY4-10" fmla="*/ 198205 h 381085"/>
                      <a:gd name="connsiteX5-11" fmla="*/ 320040 w 609600"/>
                      <a:gd name="connsiteY5-12" fmla="*/ 320125 h 381085"/>
                      <a:gd name="connsiteX6-13" fmla="*/ 434340 w 609600"/>
                      <a:gd name="connsiteY6-14" fmla="*/ 365845 h 381085"/>
                      <a:gd name="connsiteX7-15" fmla="*/ 609600 w 609600"/>
                      <a:gd name="connsiteY7-16" fmla="*/ 381085 h 38108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</a:cxnLst>
                    <a:rect l="l" t="t" r="r" b="b"/>
                    <a:pathLst>
                      <a:path w="609600" h="381085">
                        <a:moveTo>
                          <a:pt x="0" y="205825"/>
                        </a:moveTo>
                        <a:cubicBezTo>
                          <a:pt x="12065" y="142960"/>
                          <a:pt x="24130" y="80095"/>
                          <a:pt x="45720" y="45805"/>
                        </a:cubicBezTo>
                        <a:cubicBezTo>
                          <a:pt x="67310" y="11515"/>
                          <a:pt x="105410" y="-1185"/>
                          <a:pt x="129540" y="85"/>
                        </a:cubicBezTo>
                        <a:cubicBezTo>
                          <a:pt x="153670" y="1355"/>
                          <a:pt x="172720" y="20405"/>
                          <a:pt x="190500" y="53425"/>
                        </a:cubicBezTo>
                        <a:cubicBezTo>
                          <a:pt x="208280" y="86445"/>
                          <a:pt x="214630" y="153755"/>
                          <a:pt x="236220" y="198205"/>
                        </a:cubicBezTo>
                        <a:cubicBezTo>
                          <a:pt x="257810" y="242655"/>
                          <a:pt x="287020" y="292185"/>
                          <a:pt x="320040" y="320125"/>
                        </a:cubicBezTo>
                        <a:cubicBezTo>
                          <a:pt x="353060" y="348065"/>
                          <a:pt x="386080" y="355685"/>
                          <a:pt x="434340" y="365845"/>
                        </a:cubicBezTo>
                        <a:cubicBezTo>
                          <a:pt x="482600" y="376005"/>
                          <a:pt x="546100" y="378545"/>
                          <a:pt x="609600" y="381085"/>
                        </a:cubicBezTo>
                      </a:path>
                    </a:pathLst>
                  </a:custGeom>
                  <a:noFill/>
                  <a:ln w="1270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02" name="Oval 1201"/>
                  <p:cNvSpPr/>
                  <p:nvPr/>
                </p:nvSpPr>
                <p:spPr>
                  <a:xfrm>
                    <a:off x="2087308" y="5813699"/>
                    <a:ext cx="45935" cy="45935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03" name="Oval 1202"/>
                  <p:cNvSpPr/>
                  <p:nvPr/>
                </p:nvSpPr>
                <p:spPr>
                  <a:xfrm>
                    <a:off x="2125250" y="5657621"/>
                    <a:ext cx="45935" cy="45935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04" name="Oval 1203"/>
                  <p:cNvSpPr/>
                  <p:nvPr/>
                </p:nvSpPr>
                <p:spPr>
                  <a:xfrm>
                    <a:off x="2217337" y="5605533"/>
                    <a:ext cx="45934" cy="45934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05" name="Oval 1204"/>
                  <p:cNvSpPr/>
                  <p:nvPr/>
                </p:nvSpPr>
                <p:spPr>
                  <a:xfrm>
                    <a:off x="2308205" y="5772010"/>
                    <a:ext cx="45934" cy="45934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06" name="Oval 1205"/>
                  <p:cNvSpPr/>
                  <p:nvPr/>
                </p:nvSpPr>
                <p:spPr>
                  <a:xfrm>
                    <a:off x="2429633" y="5943425"/>
                    <a:ext cx="45935" cy="45935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07" name="Oval 1206"/>
                  <p:cNvSpPr/>
                  <p:nvPr/>
                </p:nvSpPr>
                <p:spPr>
                  <a:xfrm>
                    <a:off x="2688606" y="5989360"/>
                    <a:ext cx="45935" cy="45935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grpSp>
                <p:nvGrpSpPr>
                  <p:cNvPr id="1208" name="Group 1207"/>
                  <p:cNvGrpSpPr/>
                  <p:nvPr/>
                </p:nvGrpSpPr>
                <p:grpSpPr>
                  <a:xfrm>
                    <a:off x="2042205" y="5565996"/>
                    <a:ext cx="866813" cy="525037"/>
                    <a:chOff x="2247834" y="5346445"/>
                    <a:chExt cx="950351" cy="575637"/>
                  </a:xfrm>
                </p:grpSpPr>
                <p:cxnSp>
                  <p:nvCxnSpPr>
                    <p:cNvPr id="1209" name="直接箭头连接符 108"/>
                    <p:cNvCxnSpPr/>
                    <p:nvPr/>
                  </p:nvCxnSpPr>
                  <p:spPr>
                    <a:xfrm flipV="1">
                      <a:off x="2247834" y="5917399"/>
                      <a:ext cx="950351" cy="1328"/>
                    </a:xfrm>
                    <a:prstGeom prst="straightConnector1">
                      <a:avLst/>
                    </a:prstGeom>
                    <a:ln w="95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0" name="直接箭头连接符 109"/>
                    <p:cNvCxnSpPr/>
                    <p:nvPr/>
                  </p:nvCxnSpPr>
                  <p:spPr>
                    <a:xfrm flipV="1">
                      <a:off x="2250376" y="5346445"/>
                      <a:ext cx="0" cy="5756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37" name="Group 36"/>
            <p:cNvGrpSpPr/>
            <p:nvPr/>
          </p:nvGrpSpPr>
          <p:grpSpPr>
            <a:xfrm>
              <a:off x="4688478" y="4372053"/>
              <a:ext cx="614592" cy="550277"/>
              <a:chOff x="3632653" y="4774903"/>
              <a:chExt cx="614592" cy="5502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11" name="Rectangle 1210"/>
                  <p:cNvSpPr/>
                  <p:nvPr/>
                </p:nvSpPr>
                <p:spPr>
                  <a:xfrm>
                    <a:off x="3632653" y="5019584"/>
                    <a:ext cx="614592" cy="3055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0" lang="en-US" altLang="zh-CN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,4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211" name="Rectangle 12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653" y="5019584"/>
                    <a:ext cx="614592" cy="305596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grpSp>
            <p:nvGrpSpPr>
              <p:cNvPr id="1212" name="Group 1211"/>
              <p:cNvGrpSpPr/>
              <p:nvPr/>
            </p:nvGrpSpPr>
            <p:grpSpPr>
              <a:xfrm>
                <a:off x="3728032" y="4774903"/>
                <a:ext cx="423835" cy="256721"/>
                <a:chOff x="3728032" y="4774903"/>
                <a:chExt cx="423835" cy="256721"/>
              </a:xfrm>
            </p:grpSpPr>
            <p:grpSp>
              <p:nvGrpSpPr>
                <p:cNvPr id="1213" name="Group 1212"/>
                <p:cNvGrpSpPr/>
                <p:nvPr/>
              </p:nvGrpSpPr>
              <p:grpSpPr>
                <a:xfrm flipH="1">
                  <a:off x="3752199" y="4822740"/>
                  <a:ext cx="295333" cy="188917"/>
                  <a:chOff x="3925732" y="5816019"/>
                  <a:chExt cx="1503601" cy="961815"/>
                </a:xfrm>
              </p:grpSpPr>
              <p:sp>
                <p:nvSpPr>
                  <p:cNvPr id="1216" name="Freeform 1215"/>
                  <p:cNvSpPr/>
                  <p:nvPr/>
                </p:nvSpPr>
                <p:spPr>
                  <a:xfrm>
                    <a:off x="3940761" y="5874071"/>
                    <a:ext cx="1412240" cy="853794"/>
                  </a:xfrm>
                  <a:custGeom>
                    <a:avLst/>
                    <a:gdLst>
                      <a:gd name="connsiteX0" fmla="*/ 0 w 1412240"/>
                      <a:gd name="connsiteY0" fmla="*/ 671263 h 856400"/>
                      <a:gd name="connsiteX1" fmla="*/ 76200 w 1412240"/>
                      <a:gd name="connsiteY1" fmla="*/ 539183 h 856400"/>
                      <a:gd name="connsiteX2" fmla="*/ 218440 w 1412240"/>
                      <a:gd name="connsiteY2" fmla="*/ 193743 h 856400"/>
                      <a:gd name="connsiteX3" fmla="*/ 304800 w 1412240"/>
                      <a:gd name="connsiteY3" fmla="*/ 41343 h 856400"/>
                      <a:gd name="connsiteX4" fmla="*/ 350520 w 1412240"/>
                      <a:gd name="connsiteY4" fmla="*/ 5783 h 856400"/>
                      <a:gd name="connsiteX5" fmla="*/ 396240 w 1412240"/>
                      <a:gd name="connsiteY5" fmla="*/ 5783 h 856400"/>
                      <a:gd name="connsiteX6" fmla="*/ 457200 w 1412240"/>
                      <a:gd name="connsiteY6" fmla="*/ 61663 h 856400"/>
                      <a:gd name="connsiteX7" fmla="*/ 604520 w 1412240"/>
                      <a:gd name="connsiteY7" fmla="*/ 407103 h 856400"/>
                      <a:gd name="connsiteX8" fmla="*/ 731520 w 1412240"/>
                      <a:gd name="connsiteY8" fmla="*/ 691583 h 856400"/>
                      <a:gd name="connsiteX9" fmla="*/ 909320 w 1412240"/>
                      <a:gd name="connsiteY9" fmla="*/ 833823 h 856400"/>
                      <a:gd name="connsiteX10" fmla="*/ 1412240 w 1412240"/>
                      <a:gd name="connsiteY10" fmla="*/ 854143 h 856400"/>
                      <a:gd name="connsiteX0-1" fmla="*/ 0 w 1412240"/>
                      <a:gd name="connsiteY0-2" fmla="*/ 666221 h 851358"/>
                      <a:gd name="connsiteX1-3" fmla="*/ 76200 w 1412240"/>
                      <a:gd name="connsiteY1-4" fmla="*/ 534141 h 851358"/>
                      <a:gd name="connsiteX2-5" fmla="*/ 218440 w 1412240"/>
                      <a:gd name="connsiteY2-6" fmla="*/ 188701 h 851358"/>
                      <a:gd name="connsiteX3-7" fmla="*/ 304800 w 1412240"/>
                      <a:gd name="connsiteY3-8" fmla="*/ 36301 h 851358"/>
                      <a:gd name="connsiteX4-9" fmla="*/ 350520 w 1412240"/>
                      <a:gd name="connsiteY4-10" fmla="*/ 741 h 851358"/>
                      <a:gd name="connsiteX5-11" fmla="*/ 457200 w 1412240"/>
                      <a:gd name="connsiteY5-12" fmla="*/ 56621 h 851358"/>
                      <a:gd name="connsiteX6-13" fmla="*/ 604520 w 1412240"/>
                      <a:gd name="connsiteY6-14" fmla="*/ 402061 h 851358"/>
                      <a:gd name="connsiteX7-15" fmla="*/ 731520 w 1412240"/>
                      <a:gd name="connsiteY7-16" fmla="*/ 686541 h 851358"/>
                      <a:gd name="connsiteX8-17" fmla="*/ 909320 w 1412240"/>
                      <a:gd name="connsiteY8-18" fmla="*/ 828781 h 851358"/>
                      <a:gd name="connsiteX9-19" fmla="*/ 1412240 w 1412240"/>
                      <a:gd name="connsiteY9-20" fmla="*/ 849101 h 851358"/>
                      <a:gd name="connsiteX0-21" fmla="*/ 0 w 1412240"/>
                      <a:gd name="connsiteY0-22" fmla="*/ 668657 h 853794"/>
                      <a:gd name="connsiteX1-23" fmla="*/ 76200 w 1412240"/>
                      <a:gd name="connsiteY1-24" fmla="*/ 536577 h 853794"/>
                      <a:gd name="connsiteX2-25" fmla="*/ 218440 w 1412240"/>
                      <a:gd name="connsiteY2-26" fmla="*/ 191137 h 853794"/>
                      <a:gd name="connsiteX3-27" fmla="*/ 304800 w 1412240"/>
                      <a:gd name="connsiteY3-28" fmla="*/ 38737 h 853794"/>
                      <a:gd name="connsiteX4-29" fmla="*/ 386080 w 1412240"/>
                      <a:gd name="connsiteY4-30" fmla="*/ 637 h 853794"/>
                      <a:gd name="connsiteX5-31" fmla="*/ 457200 w 1412240"/>
                      <a:gd name="connsiteY5-32" fmla="*/ 59057 h 853794"/>
                      <a:gd name="connsiteX6-33" fmla="*/ 604520 w 1412240"/>
                      <a:gd name="connsiteY6-34" fmla="*/ 404497 h 853794"/>
                      <a:gd name="connsiteX7-35" fmla="*/ 731520 w 1412240"/>
                      <a:gd name="connsiteY7-36" fmla="*/ 688977 h 853794"/>
                      <a:gd name="connsiteX8-37" fmla="*/ 909320 w 1412240"/>
                      <a:gd name="connsiteY8-38" fmla="*/ 831217 h 853794"/>
                      <a:gd name="connsiteX9-39" fmla="*/ 1412240 w 1412240"/>
                      <a:gd name="connsiteY9-40" fmla="*/ 851537 h 853794"/>
                      <a:gd name="connsiteX0-41" fmla="*/ 0 w 1412240"/>
                      <a:gd name="connsiteY0-42" fmla="*/ 668657 h 853794"/>
                      <a:gd name="connsiteX1-43" fmla="*/ 76200 w 1412240"/>
                      <a:gd name="connsiteY1-44" fmla="*/ 536577 h 853794"/>
                      <a:gd name="connsiteX2-45" fmla="*/ 218440 w 1412240"/>
                      <a:gd name="connsiteY2-46" fmla="*/ 191137 h 853794"/>
                      <a:gd name="connsiteX3-47" fmla="*/ 304800 w 1412240"/>
                      <a:gd name="connsiteY3-48" fmla="*/ 38737 h 853794"/>
                      <a:gd name="connsiteX4-49" fmla="*/ 381000 w 1412240"/>
                      <a:gd name="connsiteY4-50" fmla="*/ 637 h 853794"/>
                      <a:gd name="connsiteX5-51" fmla="*/ 457200 w 1412240"/>
                      <a:gd name="connsiteY5-52" fmla="*/ 59057 h 853794"/>
                      <a:gd name="connsiteX6-53" fmla="*/ 604520 w 1412240"/>
                      <a:gd name="connsiteY6-54" fmla="*/ 404497 h 853794"/>
                      <a:gd name="connsiteX7-55" fmla="*/ 731520 w 1412240"/>
                      <a:gd name="connsiteY7-56" fmla="*/ 688977 h 853794"/>
                      <a:gd name="connsiteX8-57" fmla="*/ 909320 w 1412240"/>
                      <a:gd name="connsiteY8-58" fmla="*/ 831217 h 853794"/>
                      <a:gd name="connsiteX9-59" fmla="*/ 1412240 w 1412240"/>
                      <a:gd name="connsiteY9-60" fmla="*/ 851537 h 85379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</a:cxnLst>
                    <a:rect l="l" t="t" r="r" b="b"/>
                    <a:pathLst>
                      <a:path w="1412240" h="853794">
                        <a:moveTo>
                          <a:pt x="0" y="668657"/>
                        </a:moveTo>
                        <a:cubicBezTo>
                          <a:pt x="19896" y="642410"/>
                          <a:pt x="39793" y="616164"/>
                          <a:pt x="76200" y="536577"/>
                        </a:cubicBezTo>
                        <a:cubicBezTo>
                          <a:pt x="112607" y="456990"/>
                          <a:pt x="180340" y="274110"/>
                          <a:pt x="218440" y="191137"/>
                        </a:cubicBezTo>
                        <a:cubicBezTo>
                          <a:pt x="256540" y="108164"/>
                          <a:pt x="277707" y="70487"/>
                          <a:pt x="304800" y="38737"/>
                        </a:cubicBezTo>
                        <a:cubicBezTo>
                          <a:pt x="331893" y="6987"/>
                          <a:pt x="355600" y="-2750"/>
                          <a:pt x="381000" y="637"/>
                        </a:cubicBezTo>
                        <a:cubicBezTo>
                          <a:pt x="406400" y="4024"/>
                          <a:pt x="419947" y="-8253"/>
                          <a:pt x="457200" y="59057"/>
                        </a:cubicBezTo>
                        <a:cubicBezTo>
                          <a:pt x="494453" y="126367"/>
                          <a:pt x="558800" y="299510"/>
                          <a:pt x="604520" y="404497"/>
                        </a:cubicBezTo>
                        <a:cubicBezTo>
                          <a:pt x="650240" y="509484"/>
                          <a:pt x="680720" y="617857"/>
                          <a:pt x="731520" y="688977"/>
                        </a:cubicBezTo>
                        <a:cubicBezTo>
                          <a:pt x="782320" y="760097"/>
                          <a:pt x="795867" y="804124"/>
                          <a:pt x="909320" y="831217"/>
                        </a:cubicBezTo>
                        <a:cubicBezTo>
                          <a:pt x="1022773" y="858310"/>
                          <a:pt x="1217506" y="854923"/>
                          <a:pt x="1412240" y="851537"/>
                        </a:cubicBezTo>
                      </a:path>
                    </a:pathLst>
                  </a:custGeom>
                  <a:noFill/>
                  <a:ln w="1270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17" name="Oval 1216"/>
                  <p:cNvSpPr/>
                  <p:nvPr/>
                </p:nvSpPr>
                <p:spPr>
                  <a:xfrm>
                    <a:off x="3925732" y="6439337"/>
                    <a:ext cx="114347" cy="114347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18" name="Oval 1217"/>
                  <p:cNvSpPr/>
                  <p:nvPr/>
                </p:nvSpPr>
                <p:spPr>
                  <a:xfrm>
                    <a:off x="4100906" y="6002579"/>
                    <a:ext cx="114347" cy="114347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19" name="Oval 1218"/>
                  <p:cNvSpPr/>
                  <p:nvPr/>
                </p:nvSpPr>
                <p:spPr>
                  <a:xfrm>
                    <a:off x="4261106" y="5816019"/>
                    <a:ext cx="114347" cy="114347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20" name="Oval 1219"/>
                  <p:cNvSpPr/>
                  <p:nvPr/>
                </p:nvSpPr>
                <p:spPr>
                  <a:xfrm>
                    <a:off x="4520564" y="6282111"/>
                    <a:ext cx="114347" cy="114347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21" name="Oval 1220"/>
                  <p:cNvSpPr/>
                  <p:nvPr/>
                </p:nvSpPr>
                <p:spPr>
                  <a:xfrm>
                    <a:off x="4842462" y="6658279"/>
                    <a:ext cx="114347" cy="114347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22" name="Oval 1221"/>
                  <p:cNvSpPr/>
                  <p:nvPr/>
                </p:nvSpPr>
                <p:spPr>
                  <a:xfrm>
                    <a:off x="5314986" y="6663487"/>
                    <a:ext cx="114347" cy="114347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  <p:cxnSp>
              <p:nvCxnSpPr>
                <p:cNvPr id="1214" name="直接箭头连接符 108"/>
                <p:cNvCxnSpPr/>
                <p:nvPr/>
              </p:nvCxnSpPr>
              <p:spPr>
                <a:xfrm flipV="1">
                  <a:off x="3728032" y="5029758"/>
                  <a:ext cx="423835" cy="592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5" name="直接箭头连接符 109"/>
                <p:cNvCxnSpPr/>
                <p:nvPr/>
              </p:nvCxnSpPr>
              <p:spPr>
                <a:xfrm flipV="1">
                  <a:off x="3729162" y="4774903"/>
                  <a:ext cx="0" cy="256721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" name="Group 37"/>
            <p:cNvGrpSpPr/>
            <p:nvPr/>
          </p:nvGrpSpPr>
          <p:grpSpPr>
            <a:xfrm>
              <a:off x="4688478" y="2806357"/>
              <a:ext cx="617861" cy="550277"/>
              <a:chOff x="4929966" y="1106524"/>
              <a:chExt cx="617861" cy="5502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23" name="Rectangle 1222"/>
                  <p:cNvSpPr/>
                  <p:nvPr/>
                </p:nvSpPr>
                <p:spPr>
                  <a:xfrm>
                    <a:off x="4929966" y="1351205"/>
                    <a:ext cx="617861" cy="3055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223" name="Rectangle 12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9966" y="1351205"/>
                    <a:ext cx="617861" cy="305596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grpSp>
            <p:nvGrpSpPr>
              <p:cNvPr id="1224" name="Group 1223"/>
              <p:cNvGrpSpPr/>
              <p:nvPr/>
            </p:nvGrpSpPr>
            <p:grpSpPr>
              <a:xfrm>
                <a:off x="5026979" y="1106524"/>
                <a:ext cx="423835" cy="256721"/>
                <a:chOff x="4350929" y="4774903"/>
                <a:chExt cx="423835" cy="256721"/>
              </a:xfrm>
            </p:grpSpPr>
            <p:cxnSp>
              <p:nvCxnSpPr>
                <p:cNvPr id="1225" name="直接箭头连接符 108"/>
                <p:cNvCxnSpPr/>
                <p:nvPr/>
              </p:nvCxnSpPr>
              <p:spPr>
                <a:xfrm flipV="1">
                  <a:off x="4350929" y="5029758"/>
                  <a:ext cx="423835" cy="592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6" name="直接箭头连接符 109"/>
                <p:cNvCxnSpPr/>
                <p:nvPr/>
              </p:nvCxnSpPr>
              <p:spPr>
                <a:xfrm flipV="1">
                  <a:off x="4352059" y="4774903"/>
                  <a:ext cx="0" cy="256721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7" name="Group 1226"/>
                <p:cNvGrpSpPr/>
                <p:nvPr/>
              </p:nvGrpSpPr>
              <p:grpSpPr>
                <a:xfrm>
                  <a:off x="4375036" y="4782030"/>
                  <a:ext cx="340639" cy="199075"/>
                  <a:chOff x="3907025" y="4525080"/>
                  <a:chExt cx="696664" cy="407142"/>
                </a:xfrm>
              </p:grpSpPr>
              <p:sp>
                <p:nvSpPr>
                  <p:cNvPr id="1228" name="Freeform 1227"/>
                  <p:cNvSpPr/>
                  <p:nvPr/>
                </p:nvSpPr>
                <p:spPr>
                  <a:xfrm>
                    <a:off x="3921580" y="4550395"/>
                    <a:ext cx="668318" cy="362516"/>
                  </a:xfrm>
                  <a:custGeom>
                    <a:avLst/>
                    <a:gdLst>
                      <a:gd name="connsiteX0" fmla="*/ 0 w 1663700"/>
                      <a:gd name="connsiteY0" fmla="*/ 351078 h 902440"/>
                      <a:gd name="connsiteX1" fmla="*/ 111760 w 1663700"/>
                      <a:gd name="connsiteY1" fmla="*/ 112318 h 902440"/>
                      <a:gd name="connsiteX2" fmla="*/ 200660 w 1663700"/>
                      <a:gd name="connsiteY2" fmla="*/ 10718 h 902440"/>
                      <a:gd name="connsiteX3" fmla="*/ 304800 w 1663700"/>
                      <a:gd name="connsiteY3" fmla="*/ 25958 h 902440"/>
                      <a:gd name="connsiteX4" fmla="*/ 416560 w 1663700"/>
                      <a:gd name="connsiteY4" fmla="*/ 213918 h 902440"/>
                      <a:gd name="connsiteX5" fmla="*/ 520700 w 1663700"/>
                      <a:gd name="connsiteY5" fmla="*/ 455218 h 902440"/>
                      <a:gd name="connsiteX6" fmla="*/ 614680 w 1663700"/>
                      <a:gd name="connsiteY6" fmla="*/ 643178 h 902440"/>
                      <a:gd name="connsiteX7" fmla="*/ 736600 w 1663700"/>
                      <a:gd name="connsiteY7" fmla="*/ 795578 h 902440"/>
                      <a:gd name="connsiteX8" fmla="*/ 949960 w 1663700"/>
                      <a:gd name="connsiteY8" fmla="*/ 892098 h 902440"/>
                      <a:gd name="connsiteX9" fmla="*/ 1412240 w 1663700"/>
                      <a:gd name="connsiteY9" fmla="*/ 899718 h 902440"/>
                      <a:gd name="connsiteX10" fmla="*/ 1663700 w 1663700"/>
                      <a:gd name="connsiteY10" fmla="*/ 892098 h 902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63700" h="902440">
                        <a:moveTo>
                          <a:pt x="0" y="351078"/>
                        </a:moveTo>
                        <a:cubicBezTo>
                          <a:pt x="39158" y="260061"/>
                          <a:pt x="78317" y="169045"/>
                          <a:pt x="111760" y="112318"/>
                        </a:cubicBezTo>
                        <a:cubicBezTo>
                          <a:pt x="145203" y="55591"/>
                          <a:pt x="168487" y="25111"/>
                          <a:pt x="200660" y="10718"/>
                        </a:cubicBezTo>
                        <a:cubicBezTo>
                          <a:pt x="232833" y="-3675"/>
                          <a:pt x="268817" y="-7909"/>
                          <a:pt x="304800" y="25958"/>
                        </a:cubicBezTo>
                        <a:cubicBezTo>
                          <a:pt x="340783" y="59825"/>
                          <a:pt x="380577" y="142375"/>
                          <a:pt x="416560" y="213918"/>
                        </a:cubicBezTo>
                        <a:cubicBezTo>
                          <a:pt x="452543" y="285461"/>
                          <a:pt x="487680" y="383675"/>
                          <a:pt x="520700" y="455218"/>
                        </a:cubicBezTo>
                        <a:cubicBezTo>
                          <a:pt x="553720" y="526761"/>
                          <a:pt x="578697" y="586451"/>
                          <a:pt x="614680" y="643178"/>
                        </a:cubicBezTo>
                        <a:cubicBezTo>
                          <a:pt x="650663" y="699905"/>
                          <a:pt x="680720" y="754091"/>
                          <a:pt x="736600" y="795578"/>
                        </a:cubicBezTo>
                        <a:cubicBezTo>
                          <a:pt x="792480" y="837065"/>
                          <a:pt x="837353" y="874741"/>
                          <a:pt x="949960" y="892098"/>
                        </a:cubicBezTo>
                        <a:cubicBezTo>
                          <a:pt x="1062567" y="909455"/>
                          <a:pt x="1293283" y="899718"/>
                          <a:pt x="1412240" y="899718"/>
                        </a:cubicBezTo>
                        <a:cubicBezTo>
                          <a:pt x="1531197" y="899718"/>
                          <a:pt x="1597448" y="895908"/>
                          <a:pt x="1663700" y="892098"/>
                        </a:cubicBezTo>
                      </a:path>
                    </a:pathLst>
                  </a:custGeom>
                  <a:noFill/>
                  <a:ln w="1270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29" name="Oval 1228"/>
                  <p:cNvSpPr/>
                  <p:nvPr/>
                </p:nvSpPr>
                <p:spPr>
                  <a:xfrm>
                    <a:off x="3907025" y="4658066"/>
                    <a:ext cx="45934" cy="45934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30" name="Oval 1229"/>
                  <p:cNvSpPr/>
                  <p:nvPr/>
                </p:nvSpPr>
                <p:spPr>
                  <a:xfrm>
                    <a:off x="3994889" y="4525080"/>
                    <a:ext cx="45934" cy="45934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31" name="Oval 1230"/>
                  <p:cNvSpPr/>
                  <p:nvPr/>
                </p:nvSpPr>
                <p:spPr>
                  <a:xfrm>
                    <a:off x="4170563" y="4823723"/>
                    <a:ext cx="45934" cy="45934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32" name="Oval 1231"/>
                  <p:cNvSpPr/>
                  <p:nvPr/>
                </p:nvSpPr>
                <p:spPr>
                  <a:xfrm>
                    <a:off x="4557755" y="4886288"/>
                    <a:ext cx="45934" cy="45934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33" name="Oval 1232"/>
                  <p:cNvSpPr/>
                  <p:nvPr/>
                </p:nvSpPr>
                <p:spPr>
                  <a:xfrm>
                    <a:off x="4423208" y="4886288"/>
                    <a:ext cx="45934" cy="45934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34" name="Oval 1233"/>
                  <p:cNvSpPr/>
                  <p:nvPr/>
                </p:nvSpPr>
                <p:spPr>
                  <a:xfrm>
                    <a:off x="4100932" y="4694647"/>
                    <a:ext cx="45934" cy="45934"/>
                  </a:xfrm>
                  <a:prstGeom prst="ellipse">
                    <a:avLst/>
                  </a:prstGeom>
                  <a:ln w="635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116" name="文本框 82"/>
            <p:cNvSpPr txBox="1"/>
            <p:nvPr/>
          </p:nvSpPr>
          <p:spPr>
            <a:xfrm>
              <a:off x="8311942" y="2076673"/>
              <a:ext cx="528738" cy="10549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输出</a:t>
              </a:r>
              <a:endParaRPr lang="en-US" altLang="zh-CN" sz="1200" dirty="0">
                <a:solidFill>
                  <a:prstClr val="black"/>
                </a:solidFill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1 x 2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7" name="文本框 77"/>
            <p:cNvSpPr txBox="1"/>
            <p:nvPr/>
          </p:nvSpPr>
          <p:spPr>
            <a:xfrm>
              <a:off x="1978055" y="2076674"/>
              <a:ext cx="1097280" cy="5851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特征图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21 x 2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8" name="文本框 78"/>
            <p:cNvSpPr txBox="1"/>
            <p:nvPr/>
          </p:nvSpPr>
          <p:spPr>
            <a:xfrm>
              <a:off x="3337065" y="2076674"/>
              <a:ext cx="1097280" cy="5851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特征图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11 x 2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9" name="文本框 79"/>
            <p:cNvSpPr txBox="1"/>
            <p:nvPr/>
          </p:nvSpPr>
          <p:spPr>
            <a:xfrm>
              <a:off x="4905931" y="2076674"/>
              <a:ext cx="1097280" cy="5851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特征图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11 x 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0" name="文本框 80"/>
            <p:cNvSpPr txBox="1"/>
            <p:nvPr/>
          </p:nvSpPr>
          <p:spPr>
            <a:xfrm>
              <a:off x="6233638" y="2076674"/>
              <a:ext cx="1097280" cy="585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特征图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5 x 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矩形 113"/>
            <p:cNvSpPr/>
            <p:nvPr/>
          </p:nvSpPr>
          <p:spPr>
            <a:xfrm>
              <a:off x="291430" y="2012022"/>
              <a:ext cx="1211110" cy="4223016"/>
            </a:xfrm>
            <a:prstGeom prst="rect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00" y="3293147"/>
              <a:ext cx="994270" cy="1006357"/>
              <a:chOff x="1116848" y="1765133"/>
              <a:chExt cx="788905" cy="794668"/>
            </a:xfrm>
          </p:grpSpPr>
          <p:grpSp>
            <p:nvGrpSpPr>
              <p:cNvPr id="930" name="Group 929"/>
              <p:cNvGrpSpPr/>
              <p:nvPr/>
            </p:nvGrpSpPr>
            <p:grpSpPr>
              <a:xfrm>
                <a:off x="1147852" y="1797848"/>
                <a:ext cx="722749" cy="726800"/>
                <a:chOff x="559685" y="2044644"/>
                <a:chExt cx="722749" cy="726800"/>
              </a:xfrm>
            </p:grpSpPr>
            <p:cxnSp>
              <p:nvCxnSpPr>
                <p:cNvPr id="411" name="Straight Connector 410"/>
                <p:cNvCxnSpPr/>
                <p:nvPr/>
              </p:nvCxnSpPr>
              <p:spPr>
                <a:xfrm flipV="1">
                  <a:off x="560116" y="2044644"/>
                  <a:ext cx="240921" cy="368429"/>
                </a:xfrm>
                <a:prstGeom prst="line">
                  <a:avLst/>
                </a:prstGeom>
                <a:ln w="12700">
                  <a:solidFill>
                    <a:srgbClr val="0300F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/>
              </p:nvCxnSpPr>
              <p:spPr>
                <a:xfrm>
                  <a:off x="801037" y="2044644"/>
                  <a:ext cx="89521" cy="75498"/>
                </a:xfrm>
                <a:prstGeom prst="line">
                  <a:avLst/>
                </a:prstGeom>
                <a:ln w="12700">
                  <a:solidFill>
                    <a:srgbClr val="A4E0D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/>
                <p:cNvCxnSpPr/>
                <p:nvPr/>
              </p:nvCxnSpPr>
              <p:spPr>
                <a:xfrm>
                  <a:off x="801468" y="2046062"/>
                  <a:ext cx="290098" cy="219465"/>
                </a:xfrm>
                <a:prstGeom prst="line">
                  <a:avLst/>
                </a:prstGeom>
                <a:ln w="12700">
                  <a:solidFill>
                    <a:srgbClr val="0035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 flipH="1">
                  <a:off x="793332" y="2045457"/>
                  <a:ext cx="7536" cy="165001"/>
                </a:xfrm>
                <a:prstGeom prst="line">
                  <a:avLst/>
                </a:prstGeom>
                <a:ln w="12700">
                  <a:solidFill>
                    <a:srgbClr val="11B3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 flipH="1" flipV="1">
                  <a:off x="793331" y="2209644"/>
                  <a:ext cx="52285" cy="77252"/>
                </a:xfrm>
                <a:prstGeom prst="line">
                  <a:avLst/>
                </a:prstGeom>
                <a:ln w="12700">
                  <a:solidFill>
                    <a:srgbClr val="03EB8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/>
                <p:nvPr/>
              </p:nvCxnSpPr>
              <p:spPr>
                <a:xfrm flipV="1">
                  <a:off x="793331" y="2118887"/>
                  <a:ext cx="97227" cy="90757"/>
                </a:xfrm>
                <a:prstGeom prst="line">
                  <a:avLst/>
                </a:prstGeom>
                <a:ln w="12700">
                  <a:solidFill>
                    <a:srgbClr val="03D2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/>
                <p:cNvCxnSpPr/>
                <p:nvPr/>
              </p:nvCxnSpPr>
              <p:spPr>
                <a:xfrm flipH="1">
                  <a:off x="559685" y="2209644"/>
                  <a:ext cx="233647" cy="203428"/>
                </a:xfrm>
                <a:prstGeom prst="line">
                  <a:avLst/>
                </a:prstGeom>
                <a:ln w="12700">
                  <a:solidFill>
                    <a:srgbClr val="0258D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/>
                <p:cNvCxnSpPr/>
                <p:nvPr/>
              </p:nvCxnSpPr>
              <p:spPr>
                <a:xfrm flipH="1" flipV="1">
                  <a:off x="561396" y="2412258"/>
                  <a:ext cx="126107" cy="10590"/>
                </a:xfrm>
                <a:prstGeom prst="line">
                  <a:avLst/>
                </a:prstGeom>
                <a:ln w="12700">
                  <a:solidFill>
                    <a:srgbClr val="00D49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/>
                <p:cNvCxnSpPr/>
                <p:nvPr/>
              </p:nvCxnSpPr>
              <p:spPr>
                <a:xfrm flipH="1" flipV="1">
                  <a:off x="974201" y="2456782"/>
                  <a:ext cx="125743" cy="32138"/>
                </a:xfrm>
                <a:prstGeom prst="line">
                  <a:avLst/>
                </a:prstGeom>
                <a:ln w="12700">
                  <a:solidFill>
                    <a:srgbClr val="14C7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 flipV="1">
                  <a:off x="1015449" y="2617640"/>
                  <a:ext cx="62930" cy="82279"/>
                </a:xfrm>
                <a:prstGeom prst="line">
                  <a:avLst/>
                </a:prstGeom>
                <a:ln w="12700">
                  <a:solidFill>
                    <a:srgbClr val="07E58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/>
                <p:cNvCxnSpPr/>
                <p:nvPr/>
              </p:nvCxnSpPr>
              <p:spPr>
                <a:xfrm flipV="1">
                  <a:off x="716929" y="2658672"/>
                  <a:ext cx="92659" cy="112772"/>
                </a:xfrm>
                <a:prstGeom prst="line">
                  <a:avLst/>
                </a:prstGeom>
                <a:ln w="12700">
                  <a:solidFill>
                    <a:srgbClr val="06C49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/>
                <p:cNvCxnSpPr/>
                <p:nvPr/>
              </p:nvCxnSpPr>
              <p:spPr>
                <a:xfrm flipV="1">
                  <a:off x="701995" y="2388914"/>
                  <a:ext cx="47039" cy="164731"/>
                </a:xfrm>
                <a:prstGeom prst="line">
                  <a:avLst/>
                </a:prstGeom>
                <a:ln w="12700">
                  <a:solidFill>
                    <a:srgbClr val="07BB9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/>
                <p:nvPr/>
              </p:nvCxnSpPr>
              <p:spPr>
                <a:xfrm flipH="1">
                  <a:off x="919691" y="2197660"/>
                  <a:ext cx="25544" cy="191254"/>
                </a:xfrm>
                <a:prstGeom prst="line">
                  <a:avLst/>
                </a:prstGeom>
                <a:ln w="12700">
                  <a:solidFill>
                    <a:srgbClr val="03A5A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1264955" y="2412258"/>
                  <a:ext cx="17478" cy="107453"/>
                </a:xfrm>
                <a:prstGeom prst="line">
                  <a:avLst/>
                </a:prstGeom>
                <a:ln w="12700">
                  <a:solidFill>
                    <a:srgbClr val="19D78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/>
                <p:cNvCxnSpPr/>
                <p:nvPr/>
              </p:nvCxnSpPr>
              <p:spPr>
                <a:xfrm>
                  <a:off x="1209511" y="2516220"/>
                  <a:ext cx="8711" cy="129120"/>
                </a:xfrm>
                <a:prstGeom prst="line">
                  <a:avLst/>
                </a:prstGeom>
                <a:ln w="12700">
                  <a:solidFill>
                    <a:srgbClr val="0DCD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/>
                <p:cNvCxnSpPr/>
                <p:nvPr/>
              </p:nvCxnSpPr>
              <p:spPr>
                <a:xfrm>
                  <a:off x="1091566" y="2265527"/>
                  <a:ext cx="173389" cy="146731"/>
                </a:xfrm>
                <a:prstGeom prst="line">
                  <a:avLst/>
                </a:prstGeom>
                <a:ln w="12700">
                  <a:solidFill>
                    <a:srgbClr val="038A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/>
                <p:cNvCxnSpPr/>
                <p:nvPr/>
              </p:nvCxnSpPr>
              <p:spPr>
                <a:xfrm flipV="1">
                  <a:off x="687503" y="2388914"/>
                  <a:ext cx="61532" cy="339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>
                  <a:off x="561396" y="2412258"/>
                  <a:ext cx="140599" cy="141387"/>
                </a:xfrm>
                <a:prstGeom prst="line">
                  <a:avLst/>
                </a:prstGeom>
                <a:ln w="12700">
                  <a:solidFill>
                    <a:srgbClr val="04A1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560535" y="2412258"/>
                  <a:ext cx="156394" cy="359186"/>
                </a:xfrm>
                <a:prstGeom prst="line">
                  <a:avLst/>
                </a:prstGeom>
                <a:ln w="12700">
                  <a:solidFill>
                    <a:srgbClr val="0822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>
                  <a:off x="701995" y="2553645"/>
                  <a:ext cx="14934" cy="217799"/>
                </a:xfrm>
                <a:prstGeom prst="line">
                  <a:avLst/>
                </a:prstGeom>
                <a:ln w="12700">
                  <a:solidFill>
                    <a:srgbClr val="0098B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/>
                <p:cNvCxnSpPr/>
                <p:nvPr/>
              </p:nvCxnSpPr>
              <p:spPr>
                <a:xfrm flipV="1">
                  <a:off x="716929" y="2699919"/>
                  <a:ext cx="298519" cy="71524"/>
                </a:xfrm>
                <a:prstGeom prst="line">
                  <a:avLst/>
                </a:prstGeom>
                <a:ln w="12700">
                  <a:solidFill>
                    <a:srgbClr val="0057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/>
                <p:cNvCxnSpPr/>
                <p:nvPr/>
              </p:nvCxnSpPr>
              <p:spPr>
                <a:xfrm>
                  <a:off x="809589" y="2658672"/>
                  <a:ext cx="205860" cy="41247"/>
                </a:xfrm>
                <a:prstGeom prst="line">
                  <a:avLst/>
                </a:prstGeom>
                <a:ln w="12700">
                  <a:solidFill>
                    <a:srgbClr val="009B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701995" y="2553645"/>
                  <a:ext cx="107594" cy="105027"/>
                </a:xfrm>
                <a:prstGeom prst="line">
                  <a:avLst/>
                </a:prstGeom>
                <a:ln w="12700">
                  <a:solidFill>
                    <a:srgbClr val="07C79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/>
                <p:cNvCxnSpPr/>
                <p:nvPr/>
              </p:nvCxnSpPr>
              <p:spPr>
                <a:xfrm flipV="1">
                  <a:off x="701995" y="2456782"/>
                  <a:ext cx="272206" cy="96864"/>
                </a:xfrm>
                <a:prstGeom prst="line">
                  <a:avLst/>
                </a:prstGeom>
                <a:ln w="12700">
                  <a:solidFill>
                    <a:srgbClr val="065B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/>
                <p:cNvCxnSpPr/>
                <p:nvPr/>
              </p:nvCxnSpPr>
              <p:spPr>
                <a:xfrm flipV="1">
                  <a:off x="809589" y="2456782"/>
                  <a:ext cx="164612" cy="201890"/>
                </a:xfrm>
                <a:prstGeom prst="line">
                  <a:avLst/>
                </a:prstGeom>
                <a:ln w="12700">
                  <a:solidFill>
                    <a:srgbClr val="077BB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/>
                <p:cNvCxnSpPr/>
                <p:nvPr/>
              </p:nvCxnSpPr>
              <p:spPr>
                <a:xfrm flipH="1" flipV="1">
                  <a:off x="974201" y="2456782"/>
                  <a:ext cx="41247" cy="243138"/>
                </a:xfrm>
                <a:prstGeom prst="line">
                  <a:avLst/>
                </a:prstGeom>
                <a:ln w="12700">
                  <a:solidFill>
                    <a:srgbClr val="1275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/>
                <p:cNvCxnSpPr/>
                <p:nvPr/>
              </p:nvCxnSpPr>
              <p:spPr>
                <a:xfrm flipV="1">
                  <a:off x="1078378" y="2488920"/>
                  <a:ext cx="21566" cy="128721"/>
                </a:xfrm>
                <a:prstGeom prst="line">
                  <a:avLst/>
                </a:prstGeom>
                <a:ln w="12700">
                  <a:solidFill>
                    <a:srgbClr val="07CC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/>
                <p:cNvCxnSpPr/>
                <p:nvPr/>
              </p:nvCxnSpPr>
              <p:spPr>
                <a:xfrm flipV="1">
                  <a:off x="1209511" y="2412258"/>
                  <a:ext cx="55444" cy="103962"/>
                </a:xfrm>
                <a:prstGeom prst="line">
                  <a:avLst/>
                </a:prstGeom>
                <a:ln w="12700">
                  <a:solidFill>
                    <a:srgbClr val="0AD4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/>
                <p:cNvCxnSpPr/>
                <p:nvPr/>
              </p:nvCxnSpPr>
              <p:spPr>
                <a:xfrm flipV="1">
                  <a:off x="1218223" y="2519711"/>
                  <a:ext cx="64211" cy="125630"/>
                </a:xfrm>
                <a:prstGeom prst="line">
                  <a:avLst/>
                </a:prstGeom>
                <a:ln w="12700">
                  <a:solidFill>
                    <a:srgbClr val="09C9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/>
                <p:cNvCxnSpPr/>
                <p:nvPr/>
              </p:nvCxnSpPr>
              <p:spPr>
                <a:xfrm flipV="1">
                  <a:off x="1099944" y="2412258"/>
                  <a:ext cx="165011" cy="76662"/>
                </a:xfrm>
                <a:prstGeom prst="line">
                  <a:avLst/>
                </a:prstGeom>
                <a:ln w="12700">
                  <a:solidFill>
                    <a:srgbClr val="00AE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/>
                <p:cNvCxnSpPr/>
                <p:nvPr/>
              </p:nvCxnSpPr>
              <p:spPr>
                <a:xfrm>
                  <a:off x="1078378" y="2617640"/>
                  <a:ext cx="139844" cy="27700"/>
                </a:xfrm>
                <a:prstGeom prst="line">
                  <a:avLst/>
                </a:prstGeom>
                <a:ln w="12700">
                  <a:solidFill>
                    <a:srgbClr val="0EC5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/>
                <p:cNvCxnSpPr/>
                <p:nvPr/>
              </p:nvCxnSpPr>
              <p:spPr>
                <a:xfrm flipV="1">
                  <a:off x="1015449" y="2645341"/>
                  <a:ext cx="202773" cy="54578"/>
                </a:xfrm>
                <a:prstGeom prst="line">
                  <a:avLst/>
                </a:prstGeom>
                <a:ln w="12700">
                  <a:solidFill>
                    <a:srgbClr val="009D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/>
              </p:nvCxnSpPr>
              <p:spPr>
                <a:xfrm>
                  <a:off x="1099272" y="2488920"/>
                  <a:ext cx="110239" cy="27301"/>
                </a:xfrm>
                <a:prstGeom prst="line">
                  <a:avLst/>
                </a:prstGeom>
                <a:ln w="12700">
                  <a:solidFill>
                    <a:srgbClr val="02DB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 flipV="1">
                  <a:off x="1078378" y="2516220"/>
                  <a:ext cx="131132" cy="101419"/>
                </a:xfrm>
                <a:prstGeom prst="line">
                  <a:avLst/>
                </a:prstGeom>
                <a:ln w="12700">
                  <a:solidFill>
                    <a:srgbClr val="03B6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>
                  <a:off x="687503" y="2422848"/>
                  <a:ext cx="14492" cy="134879"/>
                </a:xfrm>
                <a:prstGeom prst="line">
                  <a:avLst/>
                </a:prstGeom>
                <a:ln w="12700">
                  <a:solidFill>
                    <a:srgbClr val="00CE9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 flipV="1">
                  <a:off x="687503" y="2209644"/>
                  <a:ext cx="105829" cy="213203"/>
                </a:xfrm>
                <a:prstGeom prst="line">
                  <a:avLst/>
                </a:prstGeom>
                <a:ln w="12700">
                  <a:solidFill>
                    <a:srgbClr val="0989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/>
                <p:cNvCxnSpPr/>
                <p:nvPr/>
              </p:nvCxnSpPr>
              <p:spPr>
                <a:xfrm flipV="1">
                  <a:off x="749035" y="2209644"/>
                  <a:ext cx="44297" cy="179270"/>
                </a:xfrm>
                <a:prstGeom prst="line">
                  <a:avLst/>
                </a:prstGeom>
                <a:ln w="12700">
                  <a:solidFill>
                    <a:srgbClr val="04A6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/>
                <p:cNvCxnSpPr/>
                <p:nvPr/>
              </p:nvCxnSpPr>
              <p:spPr>
                <a:xfrm flipV="1">
                  <a:off x="748390" y="2286897"/>
                  <a:ext cx="96944" cy="101910"/>
                </a:xfrm>
                <a:prstGeom prst="line">
                  <a:avLst/>
                </a:prstGeom>
                <a:ln w="12700">
                  <a:solidFill>
                    <a:srgbClr val="05C5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/>
                <p:cNvCxnSpPr/>
                <p:nvPr/>
              </p:nvCxnSpPr>
              <p:spPr>
                <a:xfrm flipV="1">
                  <a:off x="793763" y="2199254"/>
                  <a:ext cx="151766" cy="10390"/>
                </a:xfrm>
                <a:prstGeom prst="line">
                  <a:avLst/>
                </a:prstGeom>
                <a:ln w="12700">
                  <a:solidFill>
                    <a:srgbClr val="00CC9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/>
                <p:cNvCxnSpPr/>
                <p:nvPr/>
              </p:nvCxnSpPr>
              <p:spPr>
                <a:xfrm>
                  <a:off x="845192" y="2285827"/>
                  <a:ext cx="74498" cy="102979"/>
                </a:xfrm>
                <a:prstGeom prst="line">
                  <a:avLst/>
                </a:prstGeom>
                <a:ln w="12700">
                  <a:solidFill>
                    <a:srgbClr val="09CF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/>
                <p:cNvCxnSpPr/>
                <p:nvPr/>
              </p:nvCxnSpPr>
              <p:spPr>
                <a:xfrm>
                  <a:off x="748390" y="2388806"/>
                  <a:ext cx="171301" cy="0"/>
                </a:xfrm>
                <a:prstGeom prst="line">
                  <a:avLst/>
                </a:prstGeom>
                <a:ln w="12700">
                  <a:solidFill>
                    <a:srgbClr val="0DB19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/>
                <p:cNvCxnSpPr/>
                <p:nvPr/>
              </p:nvCxnSpPr>
              <p:spPr>
                <a:xfrm flipV="1">
                  <a:off x="974201" y="2265526"/>
                  <a:ext cx="116337" cy="191256"/>
                </a:xfrm>
                <a:prstGeom prst="line">
                  <a:avLst/>
                </a:prstGeom>
                <a:ln w="12700">
                  <a:solidFill>
                    <a:srgbClr val="0B96B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/>
                <p:cNvCxnSpPr/>
                <p:nvPr/>
              </p:nvCxnSpPr>
              <p:spPr>
                <a:xfrm flipH="1" flipV="1">
                  <a:off x="1091566" y="2265527"/>
                  <a:ext cx="7706" cy="224760"/>
                </a:xfrm>
                <a:prstGeom prst="line">
                  <a:avLst/>
                </a:prstGeom>
                <a:ln w="12700">
                  <a:solidFill>
                    <a:srgbClr val="0B95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/>
                <p:cNvCxnSpPr/>
                <p:nvPr/>
              </p:nvCxnSpPr>
              <p:spPr>
                <a:xfrm flipH="1" flipV="1">
                  <a:off x="920154" y="2389411"/>
                  <a:ext cx="53374" cy="66241"/>
                </a:xfrm>
                <a:prstGeom prst="line">
                  <a:avLst/>
                </a:prstGeom>
                <a:ln w="12700">
                  <a:solidFill>
                    <a:srgbClr val="34DD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/>
                <p:cNvCxnSpPr/>
                <p:nvPr/>
              </p:nvCxnSpPr>
              <p:spPr>
                <a:xfrm>
                  <a:off x="890291" y="2120142"/>
                  <a:ext cx="54607" cy="78714"/>
                </a:xfrm>
                <a:prstGeom prst="line">
                  <a:avLst/>
                </a:prstGeom>
                <a:ln w="12700">
                  <a:solidFill>
                    <a:srgbClr val="08EA8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/>
                <p:cNvCxnSpPr/>
                <p:nvPr/>
              </p:nvCxnSpPr>
              <p:spPr>
                <a:xfrm>
                  <a:off x="944598" y="2198116"/>
                  <a:ext cx="145940" cy="67410"/>
                </a:xfrm>
                <a:prstGeom prst="line">
                  <a:avLst/>
                </a:prstGeom>
                <a:ln w="12700">
                  <a:solidFill>
                    <a:srgbClr val="04BC9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/>
                <p:cNvCxnSpPr/>
                <p:nvPr/>
              </p:nvCxnSpPr>
              <p:spPr>
                <a:xfrm flipV="1">
                  <a:off x="919259" y="2265526"/>
                  <a:ext cx="171634" cy="122755"/>
                </a:xfrm>
                <a:prstGeom prst="line">
                  <a:avLst/>
                </a:prstGeom>
                <a:ln w="12700">
                  <a:solidFill>
                    <a:srgbClr val="0995A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/>
                <p:cNvCxnSpPr/>
                <p:nvPr/>
              </p:nvCxnSpPr>
              <p:spPr>
                <a:xfrm flipV="1">
                  <a:off x="846048" y="2198856"/>
                  <a:ext cx="99451" cy="88040"/>
                </a:xfrm>
                <a:prstGeom prst="line">
                  <a:avLst/>
                </a:prstGeom>
                <a:ln w="12700">
                  <a:solidFill>
                    <a:srgbClr val="02CD8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/>
                <p:cNvCxnSpPr/>
                <p:nvPr/>
              </p:nvCxnSpPr>
              <p:spPr>
                <a:xfrm flipV="1">
                  <a:off x="703023" y="2388105"/>
                  <a:ext cx="217695" cy="164996"/>
                </a:xfrm>
                <a:prstGeom prst="line">
                  <a:avLst/>
                </a:prstGeom>
                <a:ln w="12700">
                  <a:solidFill>
                    <a:srgbClr val="025E9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/>
                <p:cNvCxnSpPr/>
                <p:nvPr/>
              </p:nvCxnSpPr>
              <p:spPr>
                <a:xfrm>
                  <a:off x="973529" y="2455652"/>
                  <a:ext cx="104849" cy="161988"/>
                </a:xfrm>
                <a:prstGeom prst="line">
                  <a:avLst/>
                </a:prstGeom>
                <a:ln w="12700">
                  <a:solidFill>
                    <a:srgbClr val="0AA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/>
                <p:cNvCxnSpPr/>
                <p:nvPr/>
              </p:nvCxnSpPr>
              <p:spPr>
                <a:xfrm>
                  <a:off x="1209511" y="2516220"/>
                  <a:ext cx="72923" cy="349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2" name="Group 461"/>
              <p:cNvGrpSpPr/>
              <p:nvPr/>
            </p:nvGrpSpPr>
            <p:grpSpPr>
              <a:xfrm>
                <a:off x="1116848" y="1765133"/>
                <a:ext cx="788905" cy="794668"/>
                <a:chOff x="2315348" y="2170800"/>
                <a:chExt cx="3287774" cy="3311790"/>
              </a:xfrm>
            </p:grpSpPr>
            <p:sp>
              <p:nvSpPr>
                <p:cNvPr id="463" name="Oval 462"/>
                <p:cNvSpPr/>
                <p:nvPr/>
              </p:nvSpPr>
              <p:spPr>
                <a:xfrm>
                  <a:off x="3314056" y="2170800"/>
                  <a:ext cx="282840" cy="282840"/>
                </a:xfrm>
                <a:prstGeom prst="ellipse">
                  <a:avLst/>
                </a:prstGeom>
                <a:solidFill>
                  <a:srgbClr val="004E1E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64" name="Oval 463"/>
                <p:cNvSpPr/>
                <p:nvPr/>
              </p:nvSpPr>
              <p:spPr>
                <a:xfrm>
                  <a:off x="2315348" y="3702837"/>
                  <a:ext cx="282840" cy="282840"/>
                </a:xfrm>
                <a:prstGeom prst="ellipse">
                  <a:avLst/>
                </a:prstGeom>
                <a:solidFill>
                  <a:srgbClr val="62C09F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65" name="Oval 464"/>
                <p:cNvSpPr/>
                <p:nvPr/>
              </p:nvSpPr>
              <p:spPr>
                <a:xfrm>
                  <a:off x="2963536" y="5199750"/>
                  <a:ext cx="282840" cy="282840"/>
                </a:xfrm>
                <a:prstGeom prst="ellipse">
                  <a:avLst/>
                </a:prstGeom>
                <a:solidFill>
                  <a:srgbClr val="00562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66" name="Oval 465"/>
                <p:cNvSpPr/>
                <p:nvPr/>
              </p:nvSpPr>
              <p:spPr>
                <a:xfrm>
                  <a:off x="4207620" y="4901670"/>
                  <a:ext cx="282840" cy="282840"/>
                </a:xfrm>
                <a:prstGeom prst="ellipse">
                  <a:avLst/>
                </a:prstGeom>
                <a:solidFill>
                  <a:srgbClr val="50B68A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67" name="Oval 466"/>
                <p:cNvSpPr/>
                <p:nvPr/>
              </p:nvSpPr>
              <p:spPr>
                <a:xfrm>
                  <a:off x="4469880" y="4558770"/>
                  <a:ext cx="282840" cy="282840"/>
                </a:xfrm>
                <a:prstGeom prst="ellipse">
                  <a:avLst/>
                </a:prstGeom>
                <a:solidFill>
                  <a:srgbClr val="0D7835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68" name="Oval 467"/>
                <p:cNvSpPr/>
                <p:nvPr/>
              </p:nvSpPr>
              <p:spPr>
                <a:xfrm>
                  <a:off x="5052682" y="4672620"/>
                  <a:ext cx="282840" cy="282840"/>
                </a:xfrm>
                <a:prstGeom prst="ellipse">
                  <a:avLst/>
                </a:prstGeom>
                <a:solidFill>
                  <a:srgbClr val="05703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5320282" y="4139220"/>
                  <a:ext cx="282840" cy="282840"/>
                </a:xfrm>
                <a:prstGeom prst="ellipse">
                  <a:avLst/>
                </a:prstGeom>
                <a:solidFill>
                  <a:srgbClr val="82D0BA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5015122" y="4134510"/>
                  <a:ext cx="282840" cy="282840"/>
                </a:xfrm>
                <a:prstGeom prst="ellipse">
                  <a:avLst/>
                </a:prstGeom>
                <a:solidFill>
                  <a:srgbClr val="6EC4A7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1" name="Oval 470"/>
                <p:cNvSpPr/>
                <p:nvPr/>
              </p:nvSpPr>
              <p:spPr>
                <a:xfrm>
                  <a:off x="5247442" y="3708795"/>
                  <a:ext cx="282840" cy="282840"/>
                </a:xfrm>
                <a:prstGeom prst="ellipse">
                  <a:avLst/>
                </a:prstGeom>
                <a:solidFill>
                  <a:srgbClr val="2E955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2" name="Oval 471"/>
                <p:cNvSpPr/>
                <p:nvPr/>
              </p:nvSpPr>
              <p:spPr>
                <a:xfrm>
                  <a:off x="4559755" y="4022325"/>
                  <a:ext cx="282840" cy="282840"/>
                </a:xfrm>
                <a:prstGeom prst="ellipse">
                  <a:avLst/>
                </a:prstGeom>
                <a:solidFill>
                  <a:srgbClr val="02672B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3" name="Oval 472"/>
                <p:cNvSpPr/>
                <p:nvPr/>
              </p:nvSpPr>
              <p:spPr>
                <a:xfrm>
                  <a:off x="4035720" y="3888390"/>
                  <a:ext cx="282840" cy="282840"/>
                </a:xfrm>
                <a:prstGeom prst="ellipse">
                  <a:avLst/>
                </a:prstGeom>
                <a:solidFill>
                  <a:srgbClr val="339D5B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4" name="Oval 473"/>
                <p:cNvSpPr/>
                <p:nvPr/>
              </p:nvSpPr>
              <p:spPr>
                <a:xfrm>
                  <a:off x="4507980" y="3091335"/>
                  <a:ext cx="282840" cy="282840"/>
                </a:xfrm>
                <a:prstGeom prst="ellipse">
                  <a:avLst/>
                </a:prstGeom>
                <a:solidFill>
                  <a:srgbClr val="39A667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5" name="Oval 474"/>
                <p:cNvSpPr/>
                <p:nvPr/>
              </p:nvSpPr>
              <p:spPr>
                <a:xfrm>
                  <a:off x="3915000" y="2808495"/>
                  <a:ext cx="282840" cy="282840"/>
                </a:xfrm>
                <a:prstGeom prst="ellipse">
                  <a:avLst/>
                </a:prstGeom>
                <a:solidFill>
                  <a:srgbClr val="8ED4BF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3687137" y="2480211"/>
                  <a:ext cx="282840" cy="282840"/>
                </a:xfrm>
                <a:prstGeom prst="ellipse">
                  <a:avLst/>
                </a:prstGeom>
                <a:solidFill>
                  <a:srgbClr val="5ABB92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7" name="Oval 476"/>
                <p:cNvSpPr/>
                <p:nvPr/>
              </p:nvSpPr>
              <p:spPr>
                <a:xfrm>
                  <a:off x="3281943" y="2861835"/>
                  <a:ext cx="282840" cy="282840"/>
                </a:xfrm>
                <a:prstGeom prst="ellipse">
                  <a:avLst/>
                </a:prstGeom>
                <a:solidFill>
                  <a:srgbClr val="76CA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8" name="Oval 477"/>
                <p:cNvSpPr/>
                <p:nvPr/>
              </p:nvSpPr>
              <p:spPr>
                <a:xfrm>
                  <a:off x="3097336" y="3610785"/>
                  <a:ext cx="282840" cy="282840"/>
                </a:xfrm>
                <a:prstGeom prst="ellipse">
                  <a:avLst/>
                </a:prstGeom>
                <a:solidFill>
                  <a:srgbClr val="67C6A8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9" name="Oval 478"/>
                <p:cNvSpPr/>
                <p:nvPr/>
              </p:nvSpPr>
              <p:spPr>
                <a:xfrm>
                  <a:off x="2840901" y="3746970"/>
                  <a:ext cx="282840" cy="282840"/>
                </a:xfrm>
                <a:prstGeom prst="ellipse">
                  <a:avLst/>
                </a:prstGeom>
                <a:solidFill>
                  <a:srgbClr val="11803C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2901298" y="4292070"/>
                  <a:ext cx="282840" cy="282840"/>
                </a:xfrm>
                <a:prstGeom prst="ellipse">
                  <a:avLst/>
                </a:prstGeom>
                <a:solidFill>
                  <a:srgbClr val="40AD73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>
                <a:xfrm>
                  <a:off x="3349696" y="4729770"/>
                  <a:ext cx="282840" cy="282840"/>
                </a:xfrm>
                <a:prstGeom prst="ellipse">
                  <a:avLst/>
                </a:prstGeom>
                <a:solidFill>
                  <a:srgbClr val="76C8B2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2" name="Oval 481"/>
                <p:cNvSpPr/>
                <p:nvPr/>
              </p:nvSpPr>
              <p:spPr>
                <a:xfrm>
                  <a:off x="3491372" y="3180390"/>
                  <a:ext cx="282840" cy="282840"/>
                </a:xfrm>
                <a:prstGeom prst="ellipse">
                  <a:avLst/>
                </a:prstGeom>
                <a:solidFill>
                  <a:srgbClr val="006027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3808547" y="3610785"/>
                  <a:ext cx="282840" cy="282840"/>
                </a:xfrm>
                <a:prstGeom prst="ellipse">
                  <a:avLst/>
                </a:prstGeom>
                <a:solidFill>
                  <a:srgbClr val="4AB080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4" name="Rectangle 1243"/>
                <p:cNvSpPr/>
                <p:nvPr/>
              </p:nvSpPr>
              <p:spPr>
                <a:xfrm>
                  <a:off x="735165" y="4173250"/>
                  <a:ext cx="736035" cy="3057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  <m:r>
                          <a:rPr kumimoji="0" lang="en-US" altLang="zh-CN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Sup>
                          <m:sSubSupPr>
                            <m:ctrlP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CN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[0]</m:t>
                            </m:r>
                          </m:sup>
                        </m:sSubSup>
                      </m:oMath>
                    </m:oMathPara>
                  </a14:m>
                  <a:endParaRPr kumimoji="0" lang="zh-CN" alt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244" name="Rectangle 12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165" y="4173250"/>
                  <a:ext cx="736035" cy="30578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1121" name="文本框 76"/>
            <p:cNvSpPr txBox="1"/>
            <p:nvPr/>
          </p:nvSpPr>
          <p:spPr>
            <a:xfrm>
              <a:off x="393169" y="2076674"/>
              <a:ext cx="889017" cy="8200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输入图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21 x 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3" name="文本框 81"/>
            <p:cNvSpPr txBox="1"/>
            <p:nvPr/>
          </p:nvSpPr>
          <p:spPr>
            <a:xfrm>
              <a:off x="7304314" y="2076674"/>
              <a:ext cx="991018" cy="5851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全连接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Times New Roman" panose="02020603050405020304" pitchFamily="18" charset="0"/>
                </a:rPr>
                <a:t>1 x 20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852" name="文本框 94"/>
            <p:cNvSpPr txBox="1"/>
            <p:nvPr/>
          </p:nvSpPr>
          <p:spPr>
            <a:xfrm>
              <a:off x="2739076" y="5546574"/>
              <a:ext cx="1485628" cy="58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非线性激活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+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池化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1" name="文本框 97"/>
            <p:cNvSpPr txBox="1"/>
            <p:nvPr/>
          </p:nvSpPr>
          <p:spPr>
            <a:xfrm>
              <a:off x="7433410" y="5546574"/>
              <a:ext cx="1437584" cy="350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全连接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4" name="文本框 93"/>
            <p:cNvSpPr txBox="1"/>
            <p:nvPr/>
          </p:nvSpPr>
          <p:spPr>
            <a:xfrm>
              <a:off x="1474334" y="5546574"/>
              <a:ext cx="1158630" cy="350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Calibri" panose="020F0502020204030204"/>
                  <a:ea typeface="等线" panose="02010600030101010101" charset="-122"/>
                </a:rPr>
                <a:t>卷积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5" name="Rounded Rectangle 934"/>
            <p:cNvSpPr/>
            <p:nvPr/>
          </p:nvSpPr>
          <p:spPr>
            <a:xfrm>
              <a:off x="7579623" y="5592858"/>
              <a:ext cx="1153074" cy="319103"/>
            </a:xfrm>
            <a:prstGeom prst="roundRect">
              <a:avLst>
                <a:gd name="adj" fmla="val 12235"/>
              </a:avLst>
            </a:prstGeom>
            <a:solidFill>
              <a:schemeClr val="accent6">
                <a:lumMod val="20000"/>
                <a:lumOff val="80000"/>
                <a:alpha val="1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Rounded Rectangle 952"/>
            <p:cNvSpPr/>
            <p:nvPr/>
          </p:nvSpPr>
          <p:spPr>
            <a:xfrm>
              <a:off x="2790506" y="5592858"/>
              <a:ext cx="1450600" cy="299737"/>
            </a:xfrm>
            <a:prstGeom prst="roundRect">
              <a:avLst>
                <a:gd name="adj" fmla="val 12235"/>
              </a:avLst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58" name="直接箭头连接符 102"/>
            <p:cNvCxnSpPr/>
            <p:nvPr/>
          </p:nvCxnSpPr>
          <p:spPr>
            <a:xfrm flipV="1">
              <a:off x="3376885" y="5321705"/>
              <a:ext cx="0" cy="273225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9" name="Rounded Rectangle 958"/>
            <p:cNvSpPr/>
            <p:nvPr/>
          </p:nvSpPr>
          <p:spPr>
            <a:xfrm>
              <a:off x="1599640" y="5592858"/>
              <a:ext cx="931614" cy="319103"/>
            </a:xfrm>
            <a:prstGeom prst="roundRect">
              <a:avLst>
                <a:gd name="adj" fmla="val 12235"/>
              </a:avLst>
            </a:prstGeom>
            <a:solidFill>
              <a:schemeClr val="accent4">
                <a:lumMod val="20000"/>
                <a:lumOff val="80000"/>
                <a:alpha val="1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64" name="直接箭头连接符 102"/>
            <p:cNvCxnSpPr/>
            <p:nvPr/>
          </p:nvCxnSpPr>
          <p:spPr>
            <a:xfrm flipV="1">
              <a:off x="1759525" y="5321705"/>
              <a:ext cx="0" cy="273225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1" name="Group 950"/>
            <p:cNvGrpSpPr/>
            <p:nvPr/>
          </p:nvGrpSpPr>
          <p:grpSpPr>
            <a:xfrm>
              <a:off x="3160984" y="2958230"/>
              <a:ext cx="245827" cy="367556"/>
              <a:chOff x="3424197" y="2585268"/>
              <a:chExt cx="295994" cy="442565"/>
            </a:xfrm>
          </p:grpSpPr>
          <p:grpSp>
            <p:nvGrpSpPr>
              <p:cNvPr id="954" name="Group 953"/>
              <p:cNvGrpSpPr/>
              <p:nvPr/>
            </p:nvGrpSpPr>
            <p:grpSpPr>
              <a:xfrm>
                <a:off x="3424197" y="2585268"/>
                <a:ext cx="295994" cy="168709"/>
                <a:chOff x="3367413" y="863911"/>
                <a:chExt cx="2742784" cy="1678121"/>
              </a:xfrm>
            </p:grpSpPr>
            <p:sp>
              <p:nvSpPr>
                <p:cNvPr id="969" name="Rounded Rectangle 968"/>
                <p:cNvSpPr/>
                <p:nvPr/>
              </p:nvSpPr>
              <p:spPr>
                <a:xfrm>
                  <a:off x="3367413" y="863911"/>
                  <a:ext cx="2742784" cy="167812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grpSp>
              <p:nvGrpSpPr>
                <p:cNvPr id="970" name="Group 969"/>
                <p:cNvGrpSpPr/>
                <p:nvPr/>
              </p:nvGrpSpPr>
              <p:grpSpPr>
                <a:xfrm>
                  <a:off x="3684689" y="1232603"/>
                  <a:ext cx="2102136" cy="950979"/>
                  <a:chOff x="3367413" y="869304"/>
                  <a:chExt cx="2734853" cy="841248"/>
                </a:xfrm>
              </p:grpSpPr>
              <p:cxnSp>
                <p:nvCxnSpPr>
                  <p:cNvPr id="971" name="Straight Connector 970"/>
                  <p:cNvCxnSpPr/>
                  <p:nvPr/>
                </p:nvCxnSpPr>
                <p:spPr>
                  <a:xfrm>
                    <a:off x="3367413" y="1702965"/>
                    <a:ext cx="1375273" cy="392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2" name="Straight Arrow Connector 971"/>
                  <p:cNvCxnSpPr/>
                  <p:nvPr/>
                </p:nvCxnSpPr>
                <p:spPr>
                  <a:xfrm flipV="1">
                    <a:off x="4734755" y="869304"/>
                    <a:ext cx="1367511" cy="841248"/>
                  </a:xfrm>
                  <a:prstGeom prst="straightConnector1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55" name="Group 954"/>
              <p:cNvGrpSpPr/>
              <p:nvPr/>
            </p:nvGrpSpPr>
            <p:grpSpPr>
              <a:xfrm>
                <a:off x="3424197" y="2859124"/>
                <a:ext cx="295994" cy="168709"/>
                <a:chOff x="3424216" y="2858821"/>
                <a:chExt cx="295995" cy="168691"/>
              </a:xfrm>
            </p:grpSpPr>
            <p:cxnSp>
              <p:nvCxnSpPr>
                <p:cNvPr id="956" name="Straight Connector 955"/>
                <p:cNvCxnSpPr/>
                <p:nvPr/>
              </p:nvCxnSpPr>
              <p:spPr>
                <a:xfrm flipV="1">
                  <a:off x="3470663" y="2899071"/>
                  <a:ext cx="65672" cy="80353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7" name="Oval 956"/>
                <p:cNvSpPr/>
                <p:nvPr/>
              </p:nvSpPr>
              <p:spPr>
                <a:xfrm>
                  <a:off x="3508461" y="2871106"/>
                  <a:ext cx="55935" cy="55929"/>
                </a:xfrm>
                <a:prstGeom prst="ellipse">
                  <a:avLst/>
                </a:prstGeom>
                <a:solidFill>
                  <a:srgbClr val="96D4C7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60" name="Oval 959"/>
                <p:cNvSpPr/>
                <p:nvPr/>
              </p:nvSpPr>
              <p:spPr>
                <a:xfrm>
                  <a:off x="3441461" y="2951459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61" name="Oval 960"/>
                <p:cNvSpPr/>
                <p:nvPr/>
              </p:nvSpPr>
              <p:spPr>
                <a:xfrm>
                  <a:off x="3640147" y="2937250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62" name="Rounded Rectangle 961"/>
                <p:cNvSpPr/>
                <p:nvPr/>
              </p:nvSpPr>
              <p:spPr>
                <a:xfrm>
                  <a:off x="3424216" y="2858821"/>
                  <a:ext cx="295995" cy="16869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cxnSp>
              <p:nvCxnSpPr>
                <p:cNvPr id="963" name="Straight Arrow Connector 962"/>
                <p:cNvCxnSpPr/>
                <p:nvPr/>
              </p:nvCxnSpPr>
              <p:spPr>
                <a:xfrm flipV="1">
                  <a:off x="3524848" y="2961199"/>
                  <a:ext cx="109729" cy="1281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3" name="Group 972"/>
            <p:cNvGrpSpPr/>
            <p:nvPr/>
          </p:nvGrpSpPr>
          <p:grpSpPr>
            <a:xfrm>
              <a:off x="6081519" y="4792577"/>
              <a:ext cx="245827" cy="367556"/>
              <a:chOff x="3424197" y="2585268"/>
              <a:chExt cx="295994" cy="442565"/>
            </a:xfrm>
          </p:grpSpPr>
          <p:grpSp>
            <p:nvGrpSpPr>
              <p:cNvPr id="974" name="Group 973"/>
              <p:cNvGrpSpPr/>
              <p:nvPr/>
            </p:nvGrpSpPr>
            <p:grpSpPr>
              <a:xfrm>
                <a:off x="3424197" y="2585268"/>
                <a:ext cx="295994" cy="168709"/>
                <a:chOff x="3367413" y="863911"/>
                <a:chExt cx="2742784" cy="1678121"/>
              </a:xfrm>
            </p:grpSpPr>
            <p:sp>
              <p:nvSpPr>
                <p:cNvPr id="982" name="Rounded Rectangle 981"/>
                <p:cNvSpPr/>
                <p:nvPr/>
              </p:nvSpPr>
              <p:spPr>
                <a:xfrm>
                  <a:off x="3367413" y="863911"/>
                  <a:ext cx="2742784" cy="167812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grpSp>
              <p:nvGrpSpPr>
                <p:cNvPr id="983" name="Group 982"/>
                <p:cNvGrpSpPr/>
                <p:nvPr/>
              </p:nvGrpSpPr>
              <p:grpSpPr>
                <a:xfrm>
                  <a:off x="3684689" y="1232603"/>
                  <a:ext cx="2102136" cy="950979"/>
                  <a:chOff x="3367413" y="869304"/>
                  <a:chExt cx="2734853" cy="841248"/>
                </a:xfrm>
              </p:grpSpPr>
              <p:cxnSp>
                <p:nvCxnSpPr>
                  <p:cNvPr id="984" name="Straight Connector 983"/>
                  <p:cNvCxnSpPr/>
                  <p:nvPr/>
                </p:nvCxnSpPr>
                <p:spPr>
                  <a:xfrm>
                    <a:off x="3367413" y="1702965"/>
                    <a:ext cx="1375273" cy="392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5" name="Straight Arrow Connector 984"/>
                  <p:cNvCxnSpPr/>
                  <p:nvPr/>
                </p:nvCxnSpPr>
                <p:spPr>
                  <a:xfrm flipV="1">
                    <a:off x="4734755" y="869304"/>
                    <a:ext cx="1367511" cy="841248"/>
                  </a:xfrm>
                  <a:prstGeom prst="straightConnector1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75" name="Group 974"/>
              <p:cNvGrpSpPr/>
              <p:nvPr/>
            </p:nvGrpSpPr>
            <p:grpSpPr>
              <a:xfrm>
                <a:off x="3424197" y="2859124"/>
                <a:ext cx="295994" cy="168709"/>
                <a:chOff x="3424216" y="2858821"/>
                <a:chExt cx="295995" cy="168691"/>
              </a:xfrm>
            </p:grpSpPr>
            <p:cxnSp>
              <p:nvCxnSpPr>
                <p:cNvPr id="976" name="Straight Connector 975"/>
                <p:cNvCxnSpPr/>
                <p:nvPr/>
              </p:nvCxnSpPr>
              <p:spPr>
                <a:xfrm flipV="1">
                  <a:off x="3470663" y="2899071"/>
                  <a:ext cx="65672" cy="80353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7" name="Oval 976"/>
                <p:cNvSpPr/>
                <p:nvPr/>
              </p:nvSpPr>
              <p:spPr>
                <a:xfrm>
                  <a:off x="3508461" y="2871106"/>
                  <a:ext cx="55935" cy="55929"/>
                </a:xfrm>
                <a:prstGeom prst="ellipse">
                  <a:avLst/>
                </a:prstGeom>
                <a:solidFill>
                  <a:srgbClr val="96D4C7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78" name="Oval 977"/>
                <p:cNvSpPr/>
                <p:nvPr/>
              </p:nvSpPr>
              <p:spPr>
                <a:xfrm>
                  <a:off x="3441461" y="2951459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79" name="Oval 978"/>
                <p:cNvSpPr/>
                <p:nvPr/>
              </p:nvSpPr>
              <p:spPr>
                <a:xfrm>
                  <a:off x="3640147" y="2937250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80" name="Rounded Rectangle 979"/>
                <p:cNvSpPr/>
                <p:nvPr/>
              </p:nvSpPr>
              <p:spPr>
                <a:xfrm>
                  <a:off x="3424216" y="2858821"/>
                  <a:ext cx="295995" cy="16869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cxnSp>
              <p:nvCxnSpPr>
                <p:cNvPr id="981" name="Straight Arrow Connector 980"/>
                <p:cNvCxnSpPr/>
                <p:nvPr/>
              </p:nvCxnSpPr>
              <p:spPr>
                <a:xfrm flipV="1">
                  <a:off x="3524848" y="2961199"/>
                  <a:ext cx="109729" cy="1281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86" name="Group 985"/>
            <p:cNvGrpSpPr/>
            <p:nvPr/>
          </p:nvGrpSpPr>
          <p:grpSpPr>
            <a:xfrm>
              <a:off x="6081519" y="4055907"/>
              <a:ext cx="245827" cy="367556"/>
              <a:chOff x="3424197" y="2585268"/>
              <a:chExt cx="295994" cy="442565"/>
            </a:xfrm>
          </p:grpSpPr>
          <p:grpSp>
            <p:nvGrpSpPr>
              <p:cNvPr id="987" name="Group 986"/>
              <p:cNvGrpSpPr/>
              <p:nvPr/>
            </p:nvGrpSpPr>
            <p:grpSpPr>
              <a:xfrm>
                <a:off x="3424197" y="2585268"/>
                <a:ext cx="295994" cy="168709"/>
                <a:chOff x="3367413" y="863911"/>
                <a:chExt cx="2742784" cy="1678121"/>
              </a:xfrm>
            </p:grpSpPr>
            <p:sp>
              <p:nvSpPr>
                <p:cNvPr id="995" name="Rounded Rectangle 994"/>
                <p:cNvSpPr/>
                <p:nvPr/>
              </p:nvSpPr>
              <p:spPr>
                <a:xfrm>
                  <a:off x="3367413" y="863911"/>
                  <a:ext cx="2742784" cy="167812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grpSp>
              <p:nvGrpSpPr>
                <p:cNvPr id="996" name="Group 995"/>
                <p:cNvGrpSpPr/>
                <p:nvPr/>
              </p:nvGrpSpPr>
              <p:grpSpPr>
                <a:xfrm>
                  <a:off x="3684689" y="1232603"/>
                  <a:ext cx="2102136" cy="950979"/>
                  <a:chOff x="3367413" y="869304"/>
                  <a:chExt cx="2734853" cy="841248"/>
                </a:xfrm>
              </p:grpSpPr>
              <p:cxnSp>
                <p:nvCxnSpPr>
                  <p:cNvPr id="997" name="Straight Connector 996"/>
                  <p:cNvCxnSpPr/>
                  <p:nvPr/>
                </p:nvCxnSpPr>
                <p:spPr>
                  <a:xfrm>
                    <a:off x="3367413" y="1702965"/>
                    <a:ext cx="1375273" cy="392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8" name="Straight Arrow Connector 997"/>
                  <p:cNvCxnSpPr/>
                  <p:nvPr/>
                </p:nvCxnSpPr>
                <p:spPr>
                  <a:xfrm flipV="1">
                    <a:off x="4734755" y="869304"/>
                    <a:ext cx="1367511" cy="841248"/>
                  </a:xfrm>
                  <a:prstGeom prst="straightConnector1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88" name="Group 987"/>
              <p:cNvGrpSpPr/>
              <p:nvPr/>
            </p:nvGrpSpPr>
            <p:grpSpPr>
              <a:xfrm>
                <a:off x="3424197" y="2859124"/>
                <a:ext cx="295994" cy="168709"/>
                <a:chOff x="3424216" y="2858821"/>
                <a:chExt cx="295995" cy="168691"/>
              </a:xfrm>
            </p:grpSpPr>
            <p:cxnSp>
              <p:nvCxnSpPr>
                <p:cNvPr id="989" name="Straight Connector 988"/>
                <p:cNvCxnSpPr/>
                <p:nvPr/>
              </p:nvCxnSpPr>
              <p:spPr>
                <a:xfrm flipV="1">
                  <a:off x="3470663" y="2899071"/>
                  <a:ext cx="65672" cy="80353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0" name="Oval 989"/>
                <p:cNvSpPr/>
                <p:nvPr/>
              </p:nvSpPr>
              <p:spPr>
                <a:xfrm>
                  <a:off x="3508461" y="2871106"/>
                  <a:ext cx="55935" cy="55929"/>
                </a:xfrm>
                <a:prstGeom prst="ellipse">
                  <a:avLst/>
                </a:prstGeom>
                <a:solidFill>
                  <a:srgbClr val="96D4C7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91" name="Oval 990"/>
                <p:cNvSpPr/>
                <p:nvPr/>
              </p:nvSpPr>
              <p:spPr>
                <a:xfrm>
                  <a:off x="3441461" y="2951459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92" name="Oval 991"/>
                <p:cNvSpPr/>
                <p:nvPr/>
              </p:nvSpPr>
              <p:spPr>
                <a:xfrm>
                  <a:off x="3640147" y="2937250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993" name="Rounded Rectangle 992"/>
                <p:cNvSpPr/>
                <p:nvPr/>
              </p:nvSpPr>
              <p:spPr>
                <a:xfrm>
                  <a:off x="3424216" y="2858821"/>
                  <a:ext cx="295995" cy="16869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cxnSp>
              <p:nvCxnSpPr>
                <p:cNvPr id="994" name="Straight Arrow Connector 993"/>
                <p:cNvCxnSpPr/>
                <p:nvPr/>
              </p:nvCxnSpPr>
              <p:spPr>
                <a:xfrm flipV="1">
                  <a:off x="3524848" y="2961199"/>
                  <a:ext cx="109729" cy="1281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99" name="Group 998"/>
            <p:cNvGrpSpPr/>
            <p:nvPr/>
          </p:nvGrpSpPr>
          <p:grpSpPr>
            <a:xfrm>
              <a:off x="6081519" y="3320953"/>
              <a:ext cx="245827" cy="367556"/>
              <a:chOff x="3424197" y="2585268"/>
              <a:chExt cx="295994" cy="442565"/>
            </a:xfrm>
          </p:grpSpPr>
          <p:grpSp>
            <p:nvGrpSpPr>
              <p:cNvPr id="1000" name="Group 999"/>
              <p:cNvGrpSpPr/>
              <p:nvPr/>
            </p:nvGrpSpPr>
            <p:grpSpPr>
              <a:xfrm>
                <a:off x="3424197" y="2585268"/>
                <a:ext cx="295994" cy="168709"/>
                <a:chOff x="3367413" y="863911"/>
                <a:chExt cx="2742784" cy="1678121"/>
              </a:xfrm>
            </p:grpSpPr>
            <p:sp>
              <p:nvSpPr>
                <p:cNvPr id="1008" name="Rounded Rectangle 1007"/>
                <p:cNvSpPr/>
                <p:nvPr/>
              </p:nvSpPr>
              <p:spPr>
                <a:xfrm>
                  <a:off x="3367413" y="863911"/>
                  <a:ext cx="2742784" cy="167812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grpSp>
              <p:nvGrpSpPr>
                <p:cNvPr id="1009" name="Group 1008"/>
                <p:cNvGrpSpPr/>
                <p:nvPr/>
              </p:nvGrpSpPr>
              <p:grpSpPr>
                <a:xfrm>
                  <a:off x="3684689" y="1232603"/>
                  <a:ext cx="2102136" cy="950979"/>
                  <a:chOff x="3367413" y="869304"/>
                  <a:chExt cx="2734853" cy="841248"/>
                </a:xfrm>
              </p:grpSpPr>
              <p:cxnSp>
                <p:nvCxnSpPr>
                  <p:cNvPr id="1010" name="Straight Connector 1009"/>
                  <p:cNvCxnSpPr/>
                  <p:nvPr/>
                </p:nvCxnSpPr>
                <p:spPr>
                  <a:xfrm>
                    <a:off x="3367413" y="1702965"/>
                    <a:ext cx="1375273" cy="392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1" name="Straight Arrow Connector 1010"/>
                  <p:cNvCxnSpPr/>
                  <p:nvPr/>
                </p:nvCxnSpPr>
                <p:spPr>
                  <a:xfrm flipV="1">
                    <a:off x="4734755" y="869304"/>
                    <a:ext cx="1367511" cy="841248"/>
                  </a:xfrm>
                  <a:prstGeom prst="straightConnector1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01" name="Group 1000"/>
              <p:cNvGrpSpPr/>
              <p:nvPr/>
            </p:nvGrpSpPr>
            <p:grpSpPr>
              <a:xfrm>
                <a:off x="3424197" y="2859124"/>
                <a:ext cx="295994" cy="168709"/>
                <a:chOff x="3424216" y="2858821"/>
                <a:chExt cx="295995" cy="168691"/>
              </a:xfrm>
            </p:grpSpPr>
            <p:cxnSp>
              <p:nvCxnSpPr>
                <p:cNvPr id="1002" name="Straight Connector 1001"/>
                <p:cNvCxnSpPr/>
                <p:nvPr/>
              </p:nvCxnSpPr>
              <p:spPr>
                <a:xfrm flipV="1">
                  <a:off x="3470663" y="2899071"/>
                  <a:ext cx="65672" cy="80353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3" name="Oval 1002"/>
                <p:cNvSpPr/>
                <p:nvPr/>
              </p:nvSpPr>
              <p:spPr>
                <a:xfrm>
                  <a:off x="3508461" y="2871106"/>
                  <a:ext cx="55935" cy="55929"/>
                </a:xfrm>
                <a:prstGeom prst="ellipse">
                  <a:avLst/>
                </a:prstGeom>
                <a:solidFill>
                  <a:srgbClr val="96D4C7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04" name="Oval 1003"/>
                <p:cNvSpPr/>
                <p:nvPr/>
              </p:nvSpPr>
              <p:spPr>
                <a:xfrm>
                  <a:off x="3441461" y="2951459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05" name="Oval 1004"/>
                <p:cNvSpPr/>
                <p:nvPr/>
              </p:nvSpPr>
              <p:spPr>
                <a:xfrm>
                  <a:off x="3640147" y="2937250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06" name="Rounded Rectangle 1005"/>
                <p:cNvSpPr/>
                <p:nvPr/>
              </p:nvSpPr>
              <p:spPr>
                <a:xfrm>
                  <a:off x="3424216" y="2858821"/>
                  <a:ext cx="295995" cy="16869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cxnSp>
              <p:nvCxnSpPr>
                <p:cNvPr id="1007" name="Straight Arrow Connector 1006"/>
                <p:cNvCxnSpPr/>
                <p:nvPr/>
              </p:nvCxnSpPr>
              <p:spPr>
                <a:xfrm flipV="1">
                  <a:off x="3524848" y="2961199"/>
                  <a:ext cx="109729" cy="1281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12" name="Group 1011"/>
            <p:cNvGrpSpPr/>
            <p:nvPr/>
          </p:nvGrpSpPr>
          <p:grpSpPr>
            <a:xfrm>
              <a:off x="6081519" y="2579696"/>
              <a:ext cx="245827" cy="367556"/>
              <a:chOff x="3424197" y="2585268"/>
              <a:chExt cx="295994" cy="442565"/>
            </a:xfrm>
          </p:grpSpPr>
          <p:grpSp>
            <p:nvGrpSpPr>
              <p:cNvPr id="1013" name="Group 1012"/>
              <p:cNvGrpSpPr/>
              <p:nvPr/>
            </p:nvGrpSpPr>
            <p:grpSpPr>
              <a:xfrm>
                <a:off x="3424197" y="2585268"/>
                <a:ext cx="295994" cy="168709"/>
                <a:chOff x="3367413" y="863911"/>
                <a:chExt cx="2742784" cy="1678121"/>
              </a:xfrm>
            </p:grpSpPr>
            <p:sp>
              <p:nvSpPr>
                <p:cNvPr id="1021" name="Rounded Rectangle 1020"/>
                <p:cNvSpPr/>
                <p:nvPr/>
              </p:nvSpPr>
              <p:spPr>
                <a:xfrm>
                  <a:off x="3367413" y="863911"/>
                  <a:ext cx="2742784" cy="167812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grpSp>
              <p:nvGrpSpPr>
                <p:cNvPr id="1022" name="Group 1021"/>
                <p:cNvGrpSpPr/>
                <p:nvPr/>
              </p:nvGrpSpPr>
              <p:grpSpPr>
                <a:xfrm>
                  <a:off x="3684689" y="1232603"/>
                  <a:ext cx="2102136" cy="950979"/>
                  <a:chOff x="3367413" y="869304"/>
                  <a:chExt cx="2734853" cy="841248"/>
                </a:xfrm>
              </p:grpSpPr>
              <p:cxnSp>
                <p:nvCxnSpPr>
                  <p:cNvPr id="1023" name="Straight Connector 1022"/>
                  <p:cNvCxnSpPr/>
                  <p:nvPr/>
                </p:nvCxnSpPr>
                <p:spPr>
                  <a:xfrm>
                    <a:off x="3367413" y="1702965"/>
                    <a:ext cx="1375273" cy="392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4" name="Straight Arrow Connector 1023"/>
                  <p:cNvCxnSpPr/>
                  <p:nvPr/>
                </p:nvCxnSpPr>
                <p:spPr>
                  <a:xfrm flipV="1">
                    <a:off x="4734755" y="869304"/>
                    <a:ext cx="1367511" cy="841248"/>
                  </a:xfrm>
                  <a:prstGeom prst="straightConnector1">
                    <a:avLst/>
                  </a:prstGeom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4" name="Group 1013"/>
              <p:cNvGrpSpPr/>
              <p:nvPr/>
            </p:nvGrpSpPr>
            <p:grpSpPr>
              <a:xfrm>
                <a:off x="3424197" y="2859124"/>
                <a:ext cx="295994" cy="168709"/>
                <a:chOff x="3424216" y="2858821"/>
                <a:chExt cx="295995" cy="168691"/>
              </a:xfrm>
            </p:grpSpPr>
            <p:cxnSp>
              <p:nvCxnSpPr>
                <p:cNvPr id="1015" name="Straight Connector 1014"/>
                <p:cNvCxnSpPr/>
                <p:nvPr/>
              </p:nvCxnSpPr>
              <p:spPr>
                <a:xfrm flipV="1">
                  <a:off x="3470663" y="2899071"/>
                  <a:ext cx="65672" cy="80353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6" name="Oval 1015"/>
                <p:cNvSpPr/>
                <p:nvPr/>
              </p:nvSpPr>
              <p:spPr>
                <a:xfrm>
                  <a:off x="3508461" y="2871106"/>
                  <a:ext cx="55935" cy="55929"/>
                </a:xfrm>
                <a:prstGeom prst="ellipse">
                  <a:avLst/>
                </a:prstGeom>
                <a:solidFill>
                  <a:srgbClr val="96D4C7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17" name="Oval 1016"/>
                <p:cNvSpPr/>
                <p:nvPr/>
              </p:nvSpPr>
              <p:spPr>
                <a:xfrm>
                  <a:off x="3441461" y="2951459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18" name="Oval 1017"/>
                <p:cNvSpPr/>
                <p:nvPr/>
              </p:nvSpPr>
              <p:spPr>
                <a:xfrm>
                  <a:off x="3640147" y="2937250"/>
                  <a:ext cx="55935" cy="55929"/>
                </a:xfrm>
                <a:prstGeom prst="ellipse">
                  <a:avLst/>
                </a:prstGeom>
                <a:solidFill>
                  <a:srgbClr val="279454"/>
                </a:solidFill>
                <a:ln w="6350">
                  <a:solidFill>
                    <a:schemeClr val="bg1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19" name="Rounded Rectangle 1018"/>
                <p:cNvSpPr/>
                <p:nvPr/>
              </p:nvSpPr>
              <p:spPr>
                <a:xfrm>
                  <a:off x="3424216" y="2858821"/>
                  <a:ext cx="295995" cy="168691"/>
                </a:xfrm>
                <a:prstGeom prst="roundRect">
                  <a:avLst>
                    <a:gd name="adj" fmla="val 20116"/>
                  </a:avLst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charset="-122"/>
                    <a:cs typeface="+mn-cs"/>
                  </a:endParaRPr>
                </a:p>
              </p:txBody>
            </p:sp>
            <p:cxnSp>
              <p:nvCxnSpPr>
                <p:cNvPr id="1020" name="Straight Arrow Connector 1019"/>
                <p:cNvCxnSpPr/>
                <p:nvPr/>
              </p:nvCxnSpPr>
              <p:spPr>
                <a:xfrm flipV="1">
                  <a:off x="3524848" y="2961199"/>
                  <a:ext cx="109729" cy="1281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5" name="文本框 94"/>
            <p:cNvSpPr txBox="1"/>
            <p:nvPr/>
          </p:nvSpPr>
          <p:spPr>
            <a:xfrm>
              <a:off x="5793083" y="5591432"/>
              <a:ext cx="1485628" cy="58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非线性激活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+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池化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6" name="文本框 93"/>
            <p:cNvSpPr txBox="1"/>
            <p:nvPr/>
          </p:nvSpPr>
          <p:spPr>
            <a:xfrm>
              <a:off x="4528341" y="5591432"/>
              <a:ext cx="1158630" cy="350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Calibri" panose="020F0502020204030204"/>
                  <a:ea typeface="等线" panose="02010600030101010101" charset="-122"/>
                </a:rPr>
                <a:t>卷积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7" name="Rounded Rectangle 946"/>
            <p:cNvSpPr/>
            <p:nvPr/>
          </p:nvSpPr>
          <p:spPr>
            <a:xfrm>
              <a:off x="5844513" y="5592858"/>
              <a:ext cx="1450600" cy="322600"/>
            </a:xfrm>
            <a:prstGeom prst="roundRect">
              <a:avLst>
                <a:gd name="adj" fmla="val 12235"/>
              </a:avLst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48" name="直接箭头连接符 102"/>
            <p:cNvCxnSpPr/>
            <p:nvPr/>
          </p:nvCxnSpPr>
          <p:spPr>
            <a:xfrm flipV="1">
              <a:off x="6430892" y="5321705"/>
              <a:ext cx="0" cy="273225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9" name="Rounded Rectangle 948"/>
            <p:cNvSpPr/>
            <p:nvPr/>
          </p:nvSpPr>
          <p:spPr>
            <a:xfrm>
              <a:off x="4653647" y="5592858"/>
              <a:ext cx="931614" cy="319103"/>
            </a:xfrm>
            <a:prstGeom prst="roundRect">
              <a:avLst>
                <a:gd name="adj" fmla="val 12235"/>
              </a:avLst>
            </a:prstGeom>
            <a:solidFill>
              <a:schemeClr val="accent4">
                <a:lumMod val="20000"/>
                <a:lumOff val="80000"/>
                <a:alpha val="1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25" name="直接箭头连接符 102"/>
            <p:cNvCxnSpPr/>
            <p:nvPr/>
          </p:nvCxnSpPr>
          <p:spPr>
            <a:xfrm flipV="1">
              <a:off x="4813532" y="5321705"/>
              <a:ext cx="0" cy="273225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2" name="文本框 14"/>
          <p:cNvSpPr txBox="1"/>
          <p:nvPr/>
        </p:nvSpPr>
        <p:spPr>
          <a:xfrm>
            <a:off x="137478" y="268877"/>
            <a:ext cx="80278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26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案例二：城市街道网中网格模式发现</a:t>
            </a:r>
            <a:endParaRPr lang="zh-CN" altLang="en-US" sz="2600" b="1" dirty="0">
              <a:solidFill>
                <a:srgbClr val="0B1749"/>
              </a:solidFill>
              <a:latin typeface="宋体" panose="02010600030101010101" pitchFamily="2" charset="-122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555625" y="728980"/>
            <a:ext cx="50907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— 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图卷积深度学习方法识别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GCN</a:t>
            </a:r>
            <a:r>
              <a:rPr lang="en-US" altLang="zh-CN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</a:t>
            </a:r>
            <a:endParaRPr lang="en-US" altLang="zh-CN" sz="2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3" name="图片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5" y="338707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内容占位符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80890" y="5570220"/>
            <a:ext cx="4479925" cy="1241425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8354695" y="4998720"/>
            <a:ext cx="250190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795" y="3465830"/>
            <a:ext cx="2368550" cy="1470660"/>
          </a:xfrm>
          <a:prstGeom prst="rect">
            <a:avLst/>
          </a:prstGeom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613535"/>
            <a:ext cx="2369185" cy="15360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下箭头 8"/>
          <p:cNvSpPr/>
          <p:nvPr/>
        </p:nvSpPr>
        <p:spPr>
          <a:xfrm>
            <a:off x="1186180" y="3178810"/>
            <a:ext cx="250190" cy="292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506980" y="3945255"/>
            <a:ext cx="536575" cy="307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0170" y="5380355"/>
            <a:ext cx="2463800" cy="1431290"/>
            <a:chOff x="239" y="8451"/>
            <a:chExt cx="3880" cy="2254"/>
          </a:xfrm>
        </p:grpSpPr>
        <p:sp>
          <p:nvSpPr>
            <p:cNvPr id="40" name="圆角矩形 39"/>
            <p:cNvSpPr/>
            <p:nvPr/>
          </p:nvSpPr>
          <p:spPr>
            <a:xfrm>
              <a:off x="430" y="8500"/>
              <a:ext cx="644" cy="1936"/>
            </a:xfrm>
            <a:prstGeom prst="roundRect">
              <a:avLst>
                <a:gd name="adj" fmla="val 112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正交指数</a:t>
              </a:r>
              <a:endParaRPr lang="zh-CN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074" y="8500"/>
              <a:ext cx="573" cy="1935"/>
            </a:xfrm>
            <a:prstGeom prst="roundRect">
              <a:avLst>
                <a:gd name="adj" fmla="val 112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延展指数</a:t>
              </a:r>
              <a:endParaRPr lang="zh-CN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835" y="8513"/>
              <a:ext cx="494" cy="1922"/>
            </a:xfrm>
            <a:prstGeom prst="roundRect">
              <a:avLst>
                <a:gd name="adj" fmla="val 112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结构指数</a:t>
              </a:r>
              <a:endParaRPr lang="zh-CN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503" y="8513"/>
              <a:ext cx="604" cy="2101"/>
            </a:xfrm>
            <a:prstGeom prst="roundRect">
              <a:avLst>
                <a:gd name="adj" fmla="val 112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异质性指数</a:t>
              </a:r>
              <a:endParaRPr lang="zh-CN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234" y="8514"/>
              <a:ext cx="604" cy="2099"/>
            </a:xfrm>
            <a:prstGeom prst="roundRect">
              <a:avLst>
                <a:gd name="adj" fmla="val 112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连通指数</a:t>
              </a:r>
              <a:endParaRPr lang="zh-CN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39" y="8451"/>
              <a:ext cx="3881" cy="225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9" name="下箭头 18"/>
          <p:cNvSpPr/>
          <p:nvPr/>
        </p:nvSpPr>
        <p:spPr>
          <a:xfrm rot="10620000">
            <a:off x="1102360" y="4946650"/>
            <a:ext cx="250190" cy="344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72260" y="4253230"/>
            <a:ext cx="1222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抽象化</a:t>
            </a:r>
            <a:endParaRPr lang="zh-CN" altLang="en-US"/>
          </a:p>
          <a:p>
            <a:r>
              <a:rPr lang="zh-CN" altLang="en-US">
                <a:solidFill>
                  <a:srgbClr val="FF4747"/>
                </a:solidFill>
              </a:rPr>
              <a:t>图结构</a:t>
            </a:r>
            <a:endParaRPr lang="zh-CN" altLang="en-US">
              <a:solidFill>
                <a:srgbClr val="FF4747"/>
              </a:solidFill>
            </a:endParaRPr>
          </a:p>
          <a:p>
            <a:r>
              <a:rPr lang="zh-CN" altLang="en-US">
                <a:solidFill>
                  <a:srgbClr val="FF4747"/>
                </a:solidFill>
              </a:rPr>
              <a:t>认知参量</a:t>
            </a:r>
            <a:endParaRPr lang="zh-CN" altLang="en-US">
              <a:solidFill>
                <a:srgbClr val="FF4747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48355" y="6074410"/>
            <a:ext cx="2334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具象化</a:t>
            </a:r>
            <a:endParaRPr lang="zh-CN" altLang="en-US"/>
          </a:p>
          <a:p>
            <a:r>
              <a:rPr lang="zh-CN" altLang="en-US">
                <a:solidFill>
                  <a:srgbClr val="FF4747"/>
                </a:solidFill>
              </a:rPr>
              <a:t>象征性表达</a:t>
            </a:r>
            <a:endParaRPr lang="zh-CN" altLang="en-US">
              <a:solidFill>
                <a:srgbClr val="FF474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road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4681"/>
            <a:ext cx="9201531" cy="5461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9576"/>
            <a:ext cx="9072221" cy="5178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4"/>
          <p:cNvSpPr txBox="1"/>
          <p:nvPr/>
        </p:nvSpPr>
        <p:spPr>
          <a:xfrm>
            <a:off x="239713" y="259007"/>
            <a:ext cx="620738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3200" b="1" dirty="0">
                <a:solidFill>
                  <a:srgbClr val="0B1749"/>
                </a:solidFill>
                <a:ea typeface="黑体" panose="02010609060101010101" pitchFamily="49" charset="-122"/>
              </a:rPr>
              <a:t>总 结</a:t>
            </a:r>
            <a:endParaRPr lang="en-US" altLang="zh-CN" sz="3600" b="1" dirty="0">
              <a:solidFill>
                <a:srgbClr val="0B1749"/>
              </a:solidFill>
              <a:ea typeface="黑体" panose="02010609060101010101" pitchFamily="49" charset="-122"/>
            </a:endParaRPr>
          </a:p>
        </p:txBody>
      </p:sp>
      <p:sp>
        <p:nvSpPr>
          <p:cNvPr id="14" name="文本框 14"/>
          <p:cNvSpPr txBox="1"/>
          <p:nvPr/>
        </p:nvSpPr>
        <p:spPr>
          <a:xfrm>
            <a:off x="873760" y="2242185"/>
            <a:ext cx="63963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高举地图学抽象性、具象性大旗，迎接</a:t>
            </a:r>
            <a:r>
              <a:rPr lang="en-US" altLang="zh-CN" sz="3200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3200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时代的到来！</a:t>
            </a:r>
            <a:endParaRPr lang="zh-CN" altLang="en-US" sz="3200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745293"/>
            <a:ext cx="9144000" cy="731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"/>
          <p:cNvSpPr/>
          <p:nvPr/>
        </p:nvSpPr>
        <p:spPr>
          <a:xfrm>
            <a:off x="4048125" y="4599940"/>
            <a:ext cx="3723640" cy="12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0B1749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谢谢</a:t>
            </a:r>
            <a:r>
              <a:rPr lang="en-US" altLang="zh-CN" sz="5400" b="1" dirty="0">
                <a:solidFill>
                  <a:srgbClr val="0B1749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!</a:t>
            </a:r>
            <a:endParaRPr lang="en-US" altLang="zh-CN" sz="5400" b="1" dirty="0">
              <a:solidFill>
                <a:srgbClr val="0B1749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000" b="1" dirty="0">
              <a:solidFill>
                <a:srgbClr val="0B1749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0" y="161925"/>
            <a:ext cx="234315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 </a:t>
            </a:r>
            <a:r>
              <a:rPr 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</a:t>
            </a:r>
            <a:endParaRPr 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1" y="413570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4"/>
          <p:cNvSpPr txBox="1"/>
          <p:nvPr/>
        </p:nvSpPr>
        <p:spPr>
          <a:xfrm>
            <a:off x="708660" y="280035"/>
            <a:ext cx="3332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泛空间下的地图</a:t>
            </a:r>
            <a:endParaRPr lang="zh-CN" altLang="en-US" sz="2800" b="1" dirty="0">
              <a:solidFill>
                <a:srgbClr val="0B1749"/>
              </a:solidFill>
              <a:latin typeface="宋体" panose="02010600030101010101" pitchFamily="2" charset="-122"/>
            </a:endParaRPr>
          </a:p>
        </p:txBody>
      </p:sp>
      <p:sp>
        <p:nvSpPr>
          <p:cNvPr id="8" name="文本框 36"/>
          <p:cNvSpPr txBox="1"/>
          <p:nvPr/>
        </p:nvSpPr>
        <p:spPr>
          <a:xfrm>
            <a:off x="884555" y="999490"/>
            <a:ext cx="835342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映射的表达空间 </a:t>
            </a:r>
            <a:r>
              <a:rPr lang="en-US" altLang="zh-CN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f(x):  </a:t>
            </a:r>
            <a:r>
              <a:rPr lang="zh-CN" altLang="en-US" sz="23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地理图形表达</a:t>
            </a:r>
            <a:r>
              <a:rPr lang="en-US" altLang="zh-CN" sz="23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en-US" altLang="zh-CN" sz="23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US" sz="23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非地理图形表达 </a:t>
            </a:r>
            <a:r>
              <a:rPr lang="en-US" altLang="zh-CN" sz="23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-r</a:t>
            </a:r>
            <a:endParaRPr lang="en-US" altLang="zh-CN" sz="2300" b="1" dirty="0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36"/>
          <p:cNvSpPr txBox="1"/>
          <p:nvPr/>
        </p:nvSpPr>
        <p:spPr>
          <a:xfrm>
            <a:off x="884555" y="1597660"/>
            <a:ext cx="4996180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泛空间的四种映射形式</a:t>
            </a:r>
            <a:r>
              <a:rPr lang="zh-CN" altLang="en-US" sz="23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</a:t>
            </a:r>
            <a:r>
              <a:rPr lang="en-US" altLang="zh-CN" sz="23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Map</a:t>
            </a:r>
            <a:r>
              <a:rPr lang="zh-CN" altLang="en-US" sz="23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lang="en-US" altLang="zh-CN" sz="23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x→f</a:t>
            </a:r>
            <a:r>
              <a:rPr lang="en-US" altLang="zh-CN" sz="23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(x)</a:t>
            </a:r>
            <a:r>
              <a:rPr lang="zh-CN" altLang="en-US" sz="23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</a:t>
            </a:r>
            <a:endParaRPr lang="en-US" altLang="zh-CN" sz="23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0310" y="2907665"/>
            <a:ext cx="174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latin typeface="幼圆" panose="02010509060101010101" pitchFamily="49" charset="-122"/>
                <a:ea typeface="幼圆" panose="02010509060101010101" pitchFamily="49" charset="-122"/>
              </a:rPr>
              <a:t>f(x): Geo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→r</a:t>
            </a:r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1505" y="2564765"/>
            <a:ext cx="7788275" cy="3486785"/>
            <a:chOff x="963" y="4039"/>
            <a:chExt cx="12265" cy="5491"/>
          </a:xfrm>
        </p:grpSpPr>
        <p:sp>
          <p:nvSpPr>
            <p:cNvPr id="28" name="文本框 27"/>
            <p:cNvSpPr txBox="1"/>
            <p:nvPr/>
          </p:nvSpPr>
          <p:spPr>
            <a:xfrm>
              <a:off x="963" y="6655"/>
              <a:ext cx="1871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源域 </a:t>
              </a:r>
              <a:r>
                <a:rPr lang="en-US" altLang="zh-CN" sz="2400" b="1" dirty="0"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x</a:t>
              </a:r>
              <a:endParaRPr lang="zh-CN" altLang="en-US" sz="2400" b="1" dirty="0"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4698" y="8549"/>
              <a:ext cx="1891" cy="8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幼圆" panose="02010509060101010101" pitchFamily="49" charset="-122"/>
                  <a:ea typeface="幼圆" panose="02010509060101010101" pitchFamily="49" charset="-122"/>
                </a:rPr>
                <a:t>文件目录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38" y="5359"/>
              <a:ext cx="16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geo</a:t>
              </a:r>
              <a:endParaRPr lang="en-US" sz="24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9" name="左大括号 8"/>
            <p:cNvSpPr/>
            <p:nvPr/>
          </p:nvSpPr>
          <p:spPr bwMode="auto">
            <a:xfrm>
              <a:off x="2721" y="5745"/>
              <a:ext cx="376" cy="2551"/>
            </a:xfrm>
            <a:prstGeom prst="leftBrace">
              <a:avLst>
                <a:gd name="adj1" fmla="val 71197"/>
                <a:gd name="adj2" fmla="val 51015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0" name="左大括号 9"/>
            <p:cNvSpPr/>
            <p:nvPr/>
          </p:nvSpPr>
          <p:spPr bwMode="auto">
            <a:xfrm>
              <a:off x="7572" y="4649"/>
              <a:ext cx="334" cy="1598"/>
            </a:xfrm>
            <a:prstGeom prst="leftBrace">
              <a:avLst>
                <a:gd name="adj1" fmla="val 71197"/>
                <a:gd name="adj2" fmla="val 51832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097" y="7670"/>
              <a:ext cx="22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-geo</a:t>
              </a:r>
              <a:endPara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3" name="箭头: 右 16383"/>
            <p:cNvSpPr/>
            <p:nvPr/>
          </p:nvSpPr>
          <p:spPr bwMode="auto">
            <a:xfrm>
              <a:off x="6391" y="5317"/>
              <a:ext cx="1180" cy="72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Map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左大括号 15"/>
            <p:cNvSpPr/>
            <p:nvPr/>
          </p:nvSpPr>
          <p:spPr bwMode="auto">
            <a:xfrm>
              <a:off x="7667" y="7281"/>
              <a:ext cx="335" cy="1482"/>
            </a:xfrm>
            <a:prstGeom prst="leftBrace">
              <a:avLst>
                <a:gd name="adj1" fmla="val 71197"/>
                <a:gd name="adj2" fmla="val 51832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 cstate="screen"/>
            <a:srcRect b="49932"/>
            <a:stretch>
              <a:fillRect/>
            </a:stretch>
          </p:blipFill>
          <p:spPr>
            <a:xfrm>
              <a:off x="4091" y="4992"/>
              <a:ext cx="2319" cy="1585"/>
            </a:xfrm>
            <a:prstGeom prst="rect">
              <a:avLst/>
            </a:prstGeom>
          </p:spPr>
        </p:pic>
        <p:pic>
          <p:nvPicPr>
            <p:cNvPr id="20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" y="4039"/>
              <a:ext cx="2233" cy="1320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 bwMode="auto">
            <a:xfrm>
              <a:off x="11024" y="5577"/>
              <a:ext cx="2204" cy="109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algn="r" eaLnBrk="1" hangingPunct="1"/>
              <a:r>
                <a:rPr lang="zh-CN" altLang="en-US" sz="1400" b="1" dirty="0">
                  <a:solidFill>
                    <a:srgbClr val="FFFF00"/>
                  </a:solidFill>
                </a:rPr>
                <a:t>“</a:t>
              </a:r>
              <a:r>
                <a:rPr lang="en-US" altLang="zh-CN" sz="1400" b="1" dirty="0">
                  <a:solidFill>
                    <a:srgbClr val="FFFF00"/>
                  </a:solidFill>
                </a:rPr>
                <a:t>…</a:t>
              </a:r>
              <a:r>
                <a:rPr lang="zh-CN" altLang="en-US" sz="1400" b="1" dirty="0">
                  <a:solidFill>
                    <a:srgbClr val="FFFF00"/>
                  </a:solidFill>
                </a:rPr>
                <a:t>横看成岭侧成峰</a:t>
              </a:r>
              <a:r>
                <a:rPr lang="en-US" altLang="zh-CN" sz="1400" b="1" dirty="0">
                  <a:solidFill>
                    <a:srgbClr val="FFFF00"/>
                  </a:solidFill>
                </a:rPr>
                <a:t>,</a:t>
              </a:r>
              <a:r>
                <a:rPr lang="zh-CN" altLang="en-US" sz="1400" b="1" dirty="0">
                  <a:solidFill>
                    <a:srgbClr val="FFFF00"/>
                  </a:solidFill>
                </a:rPr>
                <a:t>远近高低各不同</a:t>
              </a:r>
              <a:r>
                <a:rPr lang="en-US" altLang="zh-CN" sz="1400" b="1" dirty="0">
                  <a:solidFill>
                    <a:srgbClr val="FFFF00"/>
                  </a:solidFill>
                </a:rPr>
                <a:t>…”</a:t>
              </a: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" y="7062"/>
              <a:ext cx="2222" cy="1607"/>
            </a:xfrm>
            <a:prstGeom prst="rect">
              <a:avLst/>
            </a:prstGeom>
          </p:spPr>
        </p:pic>
        <p:sp>
          <p:nvSpPr>
            <p:cNvPr id="23" name="箭头: 右 44"/>
            <p:cNvSpPr/>
            <p:nvPr/>
          </p:nvSpPr>
          <p:spPr bwMode="auto">
            <a:xfrm>
              <a:off x="6285" y="7702"/>
              <a:ext cx="1180" cy="72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Map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24" y="8204"/>
              <a:ext cx="2204" cy="1326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4" y="6789"/>
              <a:ext cx="2233" cy="1218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5081270" y="3707765"/>
            <a:ext cx="1997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latin typeface="幼圆" panose="02010509060101010101" pitchFamily="49" charset="-122"/>
                <a:ea typeface="幼圆" panose="02010509060101010101" pitchFamily="49" charset="-122"/>
              </a:rPr>
              <a:t>f(x): Geo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→ -r</a:t>
            </a:r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1270" y="4491990"/>
            <a:ext cx="1918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latin typeface="幼圆" panose="02010509060101010101" pitchFamily="49" charset="-122"/>
                <a:ea typeface="幼圆" panose="02010509060101010101" pitchFamily="49" charset="-122"/>
              </a:rPr>
              <a:t>f(x): -Geo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→r</a:t>
            </a:r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81270" y="5332730"/>
            <a:ext cx="1997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latin typeface="幼圆" panose="02010509060101010101" pitchFamily="49" charset="-122"/>
                <a:ea typeface="幼圆" panose="02010509060101010101" pitchFamily="49" charset="-122"/>
              </a:rPr>
              <a:t>f(x): -Geo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→-r</a:t>
            </a:r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1" y="165285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4"/>
          <p:cNvSpPr txBox="1"/>
          <p:nvPr/>
        </p:nvSpPr>
        <p:spPr>
          <a:xfrm>
            <a:off x="509270" y="31750"/>
            <a:ext cx="393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Map</a:t>
            </a:r>
            <a:r>
              <a:rPr lang="zh-CN" altLang="en-US" sz="28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映射中抽象与具象</a:t>
            </a:r>
            <a:endParaRPr lang="zh-CN" altLang="en-US" sz="28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36"/>
          <p:cNvSpPr txBox="1"/>
          <p:nvPr/>
        </p:nvSpPr>
        <p:spPr>
          <a:xfrm>
            <a:off x="775335" y="622300"/>
            <a:ext cx="803592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对空间作映射</a:t>
            </a:r>
            <a:r>
              <a:rPr lang="en-US" altLang="zh-CN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Map</a:t>
            </a: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（转移、镜像、认知变换）存在两种思维：</a:t>
            </a:r>
            <a:endParaRPr lang="zh-CN" altLang="en-US" sz="2300" b="1" dirty="0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36"/>
          <p:cNvSpPr txBox="1"/>
          <p:nvPr/>
        </p:nvSpPr>
        <p:spPr>
          <a:xfrm>
            <a:off x="815340" y="1209675"/>
            <a:ext cx="8362950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 </a:t>
            </a: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抽象化：归纳思维的体现（</a:t>
            </a:r>
            <a:r>
              <a:rPr lang="en-US" altLang="zh-CN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induction</a:t>
            </a: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）</a:t>
            </a:r>
            <a:endParaRPr lang="en-US" altLang="zh-CN" sz="23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" name="文本框 36"/>
          <p:cNvSpPr txBox="1"/>
          <p:nvPr/>
        </p:nvSpPr>
        <p:spPr>
          <a:xfrm>
            <a:off x="815340" y="2236470"/>
            <a:ext cx="8362950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 </a:t>
            </a: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具象化：演绎思维的体现（</a:t>
            </a:r>
            <a:r>
              <a:rPr lang="en-US" altLang="zh-CN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de</a:t>
            </a:r>
            <a:r>
              <a:rPr lang="en-US" altLang="zh-CN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duction</a:t>
            </a: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）</a:t>
            </a:r>
            <a:endParaRPr lang="en-US" altLang="zh-CN" sz="23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文本框 36"/>
          <p:cNvSpPr txBox="1"/>
          <p:nvPr/>
        </p:nvSpPr>
        <p:spPr>
          <a:xfrm>
            <a:off x="1254125" y="1654810"/>
            <a:ext cx="6497320" cy="3987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提炼、上升、总结、导出普适性、模式化的表达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文本框 36"/>
          <p:cNvSpPr txBox="1"/>
          <p:nvPr/>
        </p:nvSpPr>
        <p:spPr>
          <a:xfrm>
            <a:off x="1254125" y="2611755"/>
            <a:ext cx="6497320" cy="3987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落实、推演、具体化到个例、形象化的表达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-1097" y="3360420"/>
            <a:ext cx="9245427" cy="3486785"/>
            <a:chOff x="-2" y="5292"/>
            <a:chExt cx="14560" cy="5491"/>
          </a:xfrm>
        </p:grpSpPr>
        <p:sp>
          <p:nvSpPr>
            <p:cNvPr id="35" name="矩形 34"/>
            <p:cNvSpPr/>
            <p:nvPr/>
          </p:nvSpPr>
          <p:spPr bwMode="auto">
            <a:xfrm>
              <a:off x="1975" y="9802"/>
              <a:ext cx="1891" cy="8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幼圆" panose="02010509060101010101" pitchFamily="49" charset="-122"/>
                  <a:ea typeface="幼圆" panose="02010509060101010101" pitchFamily="49" charset="-122"/>
                </a:rPr>
                <a:t>文件目录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5" y="6612"/>
              <a:ext cx="16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geo</a:t>
              </a:r>
              <a:endParaRPr lang="en-US" sz="24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4" name="左大括号 13"/>
            <p:cNvSpPr/>
            <p:nvPr/>
          </p:nvSpPr>
          <p:spPr bwMode="auto">
            <a:xfrm>
              <a:off x="-2" y="6998"/>
              <a:ext cx="376" cy="2551"/>
            </a:xfrm>
            <a:prstGeom prst="leftBrace">
              <a:avLst>
                <a:gd name="adj1" fmla="val 71197"/>
                <a:gd name="adj2" fmla="val 51015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左大括号 14"/>
            <p:cNvSpPr/>
            <p:nvPr/>
          </p:nvSpPr>
          <p:spPr bwMode="auto">
            <a:xfrm>
              <a:off x="4849" y="5902"/>
              <a:ext cx="334" cy="1598"/>
            </a:xfrm>
            <a:prstGeom prst="leftBrace">
              <a:avLst>
                <a:gd name="adj1" fmla="val 71197"/>
                <a:gd name="adj2" fmla="val 51832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4" y="8923"/>
              <a:ext cx="22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-geo</a:t>
              </a:r>
              <a:endPara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83" y="5832"/>
              <a:ext cx="275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f(x): Geo</a:t>
              </a:r>
              <a:r>
                <a:rPr lang="en-US" altLang="zh-CN" sz="2000" b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→r</a:t>
              </a:r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6384" name="箭头: 右 16383"/>
            <p:cNvSpPr/>
            <p:nvPr/>
          </p:nvSpPr>
          <p:spPr bwMode="auto">
            <a:xfrm>
              <a:off x="3668" y="6570"/>
              <a:ext cx="1180" cy="72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Map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左大括号 37"/>
            <p:cNvSpPr/>
            <p:nvPr/>
          </p:nvSpPr>
          <p:spPr bwMode="auto">
            <a:xfrm>
              <a:off x="4944" y="8534"/>
              <a:ext cx="335" cy="1482"/>
            </a:xfrm>
            <a:prstGeom prst="leftBrace">
              <a:avLst>
                <a:gd name="adj1" fmla="val 71197"/>
                <a:gd name="adj2" fmla="val 51832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2" cstate="screen"/>
            <a:srcRect b="49932"/>
            <a:stretch>
              <a:fillRect/>
            </a:stretch>
          </p:blipFill>
          <p:spPr>
            <a:xfrm>
              <a:off x="1368" y="6245"/>
              <a:ext cx="2319" cy="1585"/>
            </a:xfrm>
            <a:prstGeom prst="rect">
              <a:avLst/>
            </a:prstGeom>
          </p:spPr>
        </p:pic>
        <p:pic>
          <p:nvPicPr>
            <p:cNvPr id="42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" y="5292"/>
              <a:ext cx="2095" cy="1320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85" name="矩形 16384"/>
            <p:cNvSpPr/>
            <p:nvPr/>
          </p:nvSpPr>
          <p:spPr bwMode="auto">
            <a:xfrm>
              <a:off x="8301" y="6830"/>
              <a:ext cx="2204" cy="109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algn="r" eaLnBrk="1" hangingPunct="1"/>
              <a:r>
                <a:rPr lang="zh-CN" altLang="en-US" sz="1400" b="1" dirty="0">
                  <a:solidFill>
                    <a:srgbClr val="FFFF00"/>
                  </a:solidFill>
                </a:rPr>
                <a:t>“</a:t>
              </a:r>
              <a:r>
                <a:rPr lang="en-US" altLang="zh-CN" sz="1400" b="1" dirty="0">
                  <a:solidFill>
                    <a:srgbClr val="FFFF00"/>
                  </a:solidFill>
                </a:rPr>
                <a:t>…</a:t>
              </a:r>
              <a:r>
                <a:rPr lang="zh-CN" altLang="en-US" sz="1400" b="1" dirty="0">
                  <a:solidFill>
                    <a:srgbClr val="FFFF00"/>
                  </a:solidFill>
                </a:rPr>
                <a:t>横看成岭侧成峰</a:t>
              </a:r>
              <a:r>
                <a:rPr lang="en-US" altLang="zh-CN" sz="1400" b="1" dirty="0">
                  <a:solidFill>
                    <a:srgbClr val="FFFF00"/>
                  </a:solidFill>
                </a:rPr>
                <a:t>,</a:t>
              </a:r>
              <a:r>
                <a:rPr lang="zh-CN" altLang="en-US" sz="1400" b="1" dirty="0">
                  <a:solidFill>
                    <a:srgbClr val="FFFF00"/>
                  </a:solidFill>
                </a:rPr>
                <a:t>远近高低各不同</a:t>
              </a:r>
              <a:r>
                <a:rPr lang="en-US" altLang="zh-CN" sz="1400" b="1" dirty="0">
                  <a:solidFill>
                    <a:srgbClr val="FFFF00"/>
                  </a:solidFill>
                </a:rPr>
                <a:t>…”</a:t>
              </a: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6387" name="图片 1638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7" y="8315"/>
              <a:ext cx="2222" cy="1607"/>
            </a:xfrm>
            <a:prstGeom prst="rect">
              <a:avLst/>
            </a:prstGeom>
          </p:spPr>
        </p:pic>
        <p:sp>
          <p:nvSpPr>
            <p:cNvPr id="45" name="箭头: 右 44"/>
            <p:cNvSpPr/>
            <p:nvPr/>
          </p:nvSpPr>
          <p:spPr bwMode="auto">
            <a:xfrm>
              <a:off x="3562" y="8955"/>
              <a:ext cx="1180" cy="72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marL="0" marR="0" indent="0" algn="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Map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6388" name="图片 163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1" y="9457"/>
              <a:ext cx="2204" cy="1326"/>
            </a:xfrm>
            <a:prstGeom prst="rect">
              <a:avLst/>
            </a:prstGeom>
          </p:spPr>
        </p:pic>
        <p:pic>
          <p:nvPicPr>
            <p:cNvPr id="16390" name="图片 163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1" y="8042"/>
              <a:ext cx="2233" cy="1218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279" y="7092"/>
              <a:ext cx="314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f(x): Geo</a:t>
              </a:r>
              <a:r>
                <a:rPr lang="en-US" altLang="zh-CN" sz="2000" b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→ -r</a:t>
              </a:r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79" y="8327"/>
              <a:ext cx="302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f(x): -Geo</a:t>
              </a:r>
              <a:r>
                <a:rPr lang="en-US" altLang="zh-CN" sz="2000" b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→r</a:t>
              </a:r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279" y="9651"/>
              <a:ext cx="314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f(x): -Geo</a:t>
              </a:r>
              <a:r>
                <a:rPr lang="en-US" altLang="zh-CN" sz="2000" b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→-r</a:t>
              </a:r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0" name="文本框 36"/>
            <p:cNvSpPr txBox="1"/>
            <p:nvPr/>
          </p:nvSpPr>
          <p:spPr>
            <a:xfrm>
              <a:off x="10505" y="5516"/>
              <a:ext cx="1661" cy="8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选取化简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  <a:p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综合概括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36"/>
            <p:cNvSpPr txBox="1"/>
            <p:nvPr/>
          </p:nvSpPr>
          <p:spPr>
            <a:xfrm>
              <a:off x="10704" y="6830"/>
              <a:ext cx="1615" cy="8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特征提取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  <a:p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内在揭示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36"/>
            <p:cNvSpPr txBox="1"/>
            <p:nvPr/>
          </p:nvSpPr>
          <p:spPr>
            <a:xfrm>
              <a:off x="10618" y="8156"/>
              <a:ext cx="1869" cy="8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空间化表达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  <a:p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形象展示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36"/>
            <p:cNvSpPr txBox="1"/>
            <p:nvPr/>
          </p:nvSpPr>
          <p:spPr>
            <a:xfrm>
              <a:off x="10704" y="9651"/>
              <a:ext cx="1752" cy="8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具体表达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  <a:p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凸显特征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36"/>
            <p:cNvSpPr txBox="1"/>
            <p:nvPr/>
          </p:nvSpPr>
          <p:spPr>
            <a:xfrm>
              <a:off x="12318" y="5710"/>
              <a:ext cx="2136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一般性抽象</a:t>
              </a:r>
              <a:endPara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36"/>
            <p:cNvSpPr txBox="1"/>
            <p:nvPr/>
          </p:nvSpPr>
          <p:spPr>
            <a:xfrm>
              <a:off x="12422" y="7164"/>
              <a:ext cx="2136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大力度抽象</a:t>
              </a:r>
              <a:endPara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36"/>
            <p:cNvSpPr txBox="1"/>
            <p:nvPr/>
          </p:nvSpPr>
          <p:spPr>
            <a:xfrm>
              <a:off x="12422" y="8439"/>
              <a:ext cx="2136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大力度具象</a:t>
              </a:r>
              <a:endPara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36"/>
            <p:cNvSpPr txBox="1"/>
            <p:nvPr/>
          </p:nvSpPr>
          <p:spPr>
            <a:xfrm>
              <a:off x="12422" y="9893"/>
              <a:ext cx="2136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一般性具象</a:t>
              </a:r>
              <a:endPara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1" y="234500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4"/>
          <p:cNvSpPr txBox="1"/>
          <p:nvPr/>
        </p:nvSpPr>
        <p:spPr>
          <a:xfrm>
            <a:off x="618490" y="132080"/>
            <a:ext cx="5861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地图图形表达中抽象与具象的两个问题</a:t>
            </a:r>
            <a:endParaRPr lang="zh-CN" altLang="en-US" sz="24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5200" y="810895"/>
            <a:ext cx="174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latin typeface="幼圆" panose="02010509060101010101" pitchFamily="49" charset="-122"/>
                <a:ea typeface="幼圆" panose="02010509060101010101" pitchFamily="49" charset="-122"/>
              </a:rPr>
              <a:t>f(x): Geo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→r</a:t>
            </a:r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4410" y="2821305"/>
            <a:ext cx="1918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latin typeface="幼圆" panose="02010509060101010101" pitchFamily="49" charset="-122"/>
                <a:ea typeface="幼圆" panose="02010509060101010101" pitchFamily="49" charset="-122"/>
              </a:rPr>
              <a:t>f(x): -Geo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→r</a:t>
            </a:r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36"/>
          <p:cNvSpPr txBox="1"/>
          <p:nvPr/>
        </p:nvSpPr>
        <p:spPr>
          <a:xfrm>
            <a:off x="1759585" y="1209675"/>
            <a:ext cx="71412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通过选取、图形概括、地图综合获得简化的图形表达，揭示地理空间的主体特征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问题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：面向空间知识提取，超常规的综合、更大力度的抽象化能否引入？</a:t>
            </a:r>
            <a:endParaRPr lang="zh-CN" altLang="en-US" sz="2000" b="1" dirty="0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" name="文本框 36"/>
          <p:cNvSpPr txBox="1"/>
          <p:nvPr/>
        </p:nvSpPr>
        <p:spPr>
          <a:xfrm>
            <a:off x="1759585" y="3344545"/>
            <a:ext cx="71412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通过空间化的符号、视觉语言展示图形结果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问题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：空间化的可视化功能能否拓宽到非地理空间领域，发挥地图普适性可视化功效？</a:t>
            </a:r>
            <a:endParaRPr lang="zh-CN" altLang="en-US" sz="2000" b="1" dirty="0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17409" descr="立方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413" y="833755"/>
            <a:ext cx="3213100" cy="322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直接连接符 17410"/>
          <p:cNvSpPr/>
          <p:nvPr/>
        </p:nvSpPr>
        <p:spPr>
          <a:xfrm flipV="1">
            <a:off x="1539875" y="3883343"/>
            <a:ext cx="3357563" cy="17462"/>
          </a:xfrm>
          <a:prstGeom prst="line">
            <a:avLst/>
          </a:prstGeom>
          <a:ln w="57150" cap="flat" cmpd="sng">
            <a:solidFill>
              <a:srgbClr val="3333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12" name="直接连接符 17411"/>
          <p:cNvSpPr/>
          <p:nvPr/>
        </p:nvSpPr>
        <p:spPr>
          <a:xfrm flipH="1" flipV="1">
            <a:off x="1539875" y="905193"/>
            <a:ext cx="0" cy="2952750"/>
          </a:xfrm>
          <a:prstGeom prst="line">
            <a:avLst/>
          </a:prstGeom>
          <a:ln w="57150" cap="flat" cmpd="sng">
            <a:solidFill>
              <a:srgbClr val="3333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13" name="直接连接符 17412"/>
          <p:cNvSpPr/>
          <p:nvPr/>
        </p:nvSpPr>
        <p:spPr>
          <a:xfrm flipV="1">
            <a:off x="1539875" y="2778443"/>
            <a:ext cx="1079500" cy="1150937"/>
          </a:xfrm>
          <a:prstGeom prst="line">
            <a:avLst/>
          </a:prstGeom>
          <a:ln w="57150" cap="flat" cmpd="sng">
            <a:solidFill>
              <a:srgbClr val="3333CC"/>
            </a:solidFill>
            <a:prstDash val="lgDash"/>
            <a:headEnd type="none" w="med" len="med"/>
            <a:tailEnd type="triangle" w="med" len="med"/>
          </a:ln>
        </p:spPr>
      </p:sp>
      <p:sp>
        <p:nvSpPr>
          <p:cNvPr id="17414" name="文本框 17413"/>
          <p:cNvSpPr txBox="1"/>
          <p:nvPr/>
        </p:nvSpPr>
        <p:spPr>
          <a:xfrm>
            <a:off x="4100830" y="3900805"/>
            <a:ext cx="20167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人图交互密切度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文本框 17414"/>
          <p:cNvSpPr txBox="1"/>
          <p:nvPr/>
        </p:nvSpPr>
        <p:spPr>
          <a:xfrm>
            <a:off x="963613" y="762318"/>
            <a:ext cx="431800" cy="1920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揭示未知水平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文本框 17415"/>
          <p:cNvSpPr txBox="1"/>
          <p:nvPr/>
        </p:nvSpPr>
        <p:spPr>
          <a:xfrm rot="18914121">
            <a:off x="1322388" y="2562543"/>
            <a:ext cx="17287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专业化水平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7" name="未知"/>
          <p:cNvSpPr/>
          <p:nvPr/>
        </p:nvSpPr>
        <p:spPr>
          <a:xfrm>
            <a:off x="1538288" y="3138805"/>
            <a:ext cx="1949450" cy="711200"/>
          </a:xfrm>
          <a:custGeom>
            <a:avLst/>
            <a:gdLst/>
            <a:ahLst/>
            <a:cxnLst/>
            <a:pathLst>
              <a:path w="1134" h="408">
                <a:moveTo>
                  <a:pt x="0" y="408"/>
                </a:moveTo>
                <a:cubicBezTo>
                  <a:pt x="245" y="396"/>
                  <a:pt x="491" y="385"/>
                  <a:pt x="680" y="317"/>
                </a:cubicBezTo>
                <a:cubicBezTo>
                  <a:pt x="869" y="249"/>
                  <a:pt x="1058" y="53"/>
                  <a:pt x="1134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418" name="未知"/>
          <p:cNvSpPr/>
          <p:nvPr/>
        </p:nvSpPr>
        <p:spPr>
          <a:xfrm>
            <a:off x="3141980" y="1090930"/>
            <a:ext cx="1254125" cy="2316480"/>
          </a:xfrm>
          <a:custGeom>
            <a:avLst/>
            <a:gdLst/>
            <a:ahLst/>
            <a:cxnLst/>
            <a:pathLst>
              <a:path w="726" h="1407">
                <a:moveTo>
                  <a:pt x="0" y="1407"/>
                </a:moveTo>
                <a:cubicBezTo>
                  <a:pt x="189" y="1274"/>
                  <a:pt x="378" y="1142"/>
                  <a:pt x="499" y="908"/>
                </a:cubicBezTo>
                <a:cubicBezTo>
                  <a:pt x="620" y="674"/>
                  <a:pt x="688" y="151"/>
                  <a:pt x="726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419" name="文本框 17418"/>
          <p:cNvSpPr txBox="1"/>
          <p:nvPr/>
        </p:nvSpPr>
        <p:spPr>
          <a:xfrm>
            <a:off x="1251585" y="4413250"/>
            <a:ext cx="1271270" cy="521970"/>
          </a:xfrm>
          <a:prstGeom prst="rect">
            <a:avLst/>
          </a:prstGeom>
          <a:noFill/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>
              <a:lnSpc>
                <a:spcPct val="45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可视分析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探索发现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20" name="文本框 17419"/>
          <p:cNvSpPr txBox="1"/>
          <p:nvPr/>
        </p:nvSpPr>
        <p:spPr>
          <a:xfrm>
            <a:off x="5426075" y="1915160"/>
            <a:ext cx="1317625" cy="521970"/>
          </a:xfrm>
          <a:prstGeom prst="rect">
            <a:avLst/>
          </a:prstGeom>
          <a:noFill/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>
              <a:lnSpc>
                <a:spcPct val="45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结果展示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传播交流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21" name="直接连接符 17420"/>
          <p:cNvSpPr/>
          <p:nvPr/>
        </p:nvSpPr>
        <p:spPr>
          <a:xfrm flipV="1">
            <a:off x="2308225" y="3713480"/>
            <a:ext cx="311150" cy="865505"/>
          </a:xfrm>
          <a:prstGeom prst="line">
            <a:avLst/>
          </a:prstGeom>
          <a:ln w="38100" cap="flat" cmpd="sng">
            <a:solidFill>
              <a:srgbClr val="3366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22" name="直接连接符 17421"/>
          <p:cNvSpPr/>
          <p:nvPr/>
        </p:nvSpPr>
        <p:spPr>
          <a:xfrm flipH="1">
            <a:off x="4202113" y="2130743"/>
            <a:ext cx="1296987" cy="144462"/>
          </a:xfrm>
          <a:prstGeom prst="line">
            <a:avLst/>
          </a:prstGeom>
          <a:ln w="38100" cap="flat" cmpd="sng">
            <a:solidFill>
              <a:srgbClr val="3366FF"/>
            </a:solidFill>
            <a:prstDash val="solid"/>
            <a:headEnd type="none" w="med" len="med"/>
            <a:tailEnd type="triangle" w="med" len="med"/>
          </a:ln>
        </p:spPr>
      </p:sp>
      <p:pic>
        <p:nvPicPr>
          <p:cNvPr id="4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1" y="234500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4"/>
          <p:cNvSpPr txBox="1"/>
          <p:nvPr/>
        </p:nvSpPr>
        <p:spPr>
          <a:xfrm>
            <a:off x="618490" y="132080"/>
            <a:ext cx="8404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地图可视化的两个阶段 </a:t>
            </a: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b="1" err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  <a:sym typeface="+mn-ea"/>
              </a:rPr>
              <a:t>MacEachren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可视化立方体模型</a:t>
            </a:r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 sz="24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699" name="图片 29698" descr="天气预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091565"/>
            <a:ext cx="2453640" cy="2169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10" descr="C:\CloudStation\科技学术\科技项目\科技部重点研发计划\全息地图2017\申请答辩\traffic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1415" y="5031740"/>
            <a:ext cx="2105660" cy="147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OQAAAB+LCAAAAAAABACrVlIpqSxIVbJSCs5NLCpxyUxML0rM9SxJzVXSUfJMUbLKK83J0VFyysxLycxLdy/KLy0oVrKKjq0FALpUkis5AAAA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27755" y="5031740"/>
            <a:ext cx="1597025" cy="1478280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780" y="4995545"/>
            <a:ext cx="2569845" cy="1550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 flipV="1">
            <a:off x="3267710" y="5492750"/>
            <a:ext cx="3600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endParaRPr lang="zh-CN" altLang="en-US" sz="20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flipH="1" flipV="1">
            <a:off x="5186045" y="5450840"/>
            <a:ext cx="419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endParaRPr lang="zh-CN" altLang="en-US" sz="20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15235" y="4297680"/>
            <a:ext cx="1261745" cy="7372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抽象化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86045" y="2484755"/>
            <a:ext cx="1286510" cy="7372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具象化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1" y="234500"/>
            <a:ext cx="292685" cy="2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4"/>
          <p:cNvSpPr txBox="1"/>
          <p:nvPr/>
        </p:nvSpPr>
        <p:spPr>
          <a:xfrm>
            <a:off x="618490" y="132080"/>
            <a:ext cx="5464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rgbClr val="0B17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国际上的两大地图学派系</a:t>
            </a:r>
            <a:endParaRPr lang="zh-CN" altLang="en-US" sz="2400" b="1" dirty="0">
              <a:solidFill>
                <a:srgbClr val="0B17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36"/>
          <p:cNvSpPr txBox="1"/>
          <p:nvPr/>
        </p:nvSpPr>
        <p:spPr>
          <a:xfrm>
            <a:off x="618490" y="716915"/>
            <a:ext cx="63919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 </a:t>
            </a:r>
            <a:r>
              <a:rPr lang="zh-CN" altLang="en-US" sz="22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前苏联的地图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抽象化</a:t>
            </a:r>
            <a:r>
              <a:rPr lang="zh-CN" altLang="en-US" sz="22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表达（</a:t>
            </a:r>
            <a:r>
              <a:rPr lang="zh-CN" altLang="en-US" sz="22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塑形</a:t>
            </a:r>
            <a:r>
              <a:rPr lang="zh-CN" altLang="en-US" sz="22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）</a:t>
            </a:r>
            <a:endParaRPr lang="zh-CN" altLang="en-US" sz="2200" b="1" dirty="0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01090" y="1146810"/>
            <a:ext cx="6234430" cy="311785"/>
          </a:xfrm>
        </p:spPr>
        <p:txBody>
          <a:bodyPr/>
          <a:p>
            <a:r>
              <a:rPr lang="zh-CN" altLang="en-US" sz="22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《读苏联1954年版世界地图》 </a:t>
            </a:r>
            <a:r>
              <a:rPr lang="en-US" altLang="zh-CN" sz="22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 </a:t>
            </a:r>
            <a:r>
              <a:rPr sz="22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李海晨</a:t>
            </a:r>
            <a:endParaRPr sz="2200" b="1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791210" y="1547495"/>
          <a:ext cx="8309610" cy="2096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6807200" imgH="1295400" progId="Paint.Picture">
                  <p:embed/>
                </p:oleObj>
              </mc:Choice>
              <mc:Fallback>
                <p:oleObj name="" r:id="rId2" imgW="6807200" imgH="12954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1210" y="1547495"/>
                        <a:ext cx="8309610" cy="2096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860425" y="3753485"/>
          <a:ext cx="2299335" cy="298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2133600" imgH="3022600" progId="Paint.Picture">
                  <p:embed/>
                </p:oleObj>
              </mc:Choice>
              <mc:Fallback>
                <p:oleObj name="" r:id="rId4" imgW="2133600" imgH="30226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0425" y="3753485"/>
                        <a:ext cx="2299335" cy="2987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3444240" y="3753485"/>
          <a:ext cx="5579745" cy="3083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6" imgW="6788150" imgH="4502150" progId="Paint.Picture">
                  <p:embed/>
                </p:oleObj>
              </mc:Choice>
              <mc:Fallback>
                <p:oleObj name="" r:id="rId6" imgW="6788150" imgH="45021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44240" y="3753485"/>
                        <a:ext cx="5579745" cy="3083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/>
          <p:cNvCxnSpPr/>
          <p:nvPr/>
        </p:nvCxnSpPr>
        <p:spPr>
          <a:xfrm>
            <a:off x="3216910" y="2539365"/>
            <a:ext cx="582104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60425" y="2907030"/>
            <a:ext cx="8148955" cy="171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91210" y="3222625"/>
            <a:ext cx="5100955" cy="13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36"/>
          <p:cNvSpPr txBox="1"/>
          <p:nvPr/>
        </p:nvSpPr>
        <p:spPr>
          <a:xfrm>
            <a:off x="172085" y="189865"/>
            <a:ext cx="8458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 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西欧派的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具象化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表达，注重地形的真实性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综合程度小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)</a:t>
            </a:r>
            <a:endParaRPr lang="en-US" altLang="zh-CN" sz="24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2" name="内容占位符 1"/>
          <p:cNvGraphicFramePr>
            <a:graphicFrameLocks noChangeAspect="1"/>
          </p:cNvGraphicFramePr>
          <p:nvPr>
            <p:ph idx="1"/>
          </p:nvPr>
        </p:nvGraphicFramePr>
        <p:xfrm>
          <a:off x="95250" y="922020"/>
          <a:ext cx="2884170" cy="417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486150" imgH="5048250" progId="Paint.Picture">
                  <p:embed/>
                </p:oleObj>
              </mc:Choice>
              <mc:Fallback>
                <p:oleObj name="" r:id="rId1" imgW="3486150" imgH="5048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250" y="922020"/>
                        <a:ext cx="2884170" cy="4177665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3056255" y="922020"/>
          <a:ext cx="3003550" cy="277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308350" imgH="2990850" progId="Paint.Picture">
                  <p:embed/>
                </p:oleObj>
              </mc:Choice>
              <mc:Fallback>
                <p:oleObj name="" r:id="rId3" imgW="3308350" imgH="2990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6255" y="922020"/>
                        <a:ext cx="3003550" cy="277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6165215" y="922020"/>
          <a:ext cx="2847340" cy="2639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3511550" imgH="2584450" progId="Paint.Picture">
                  <p:embed/>
                </p:oleObj>
              </mc:Choice>
              <mc:Fallback>
                <p:oleObj name="" r:id="rId5" imgW="3511550" imgH="25844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5215" y="922020"/>
                        <a:ext cx="2847340" cy="2639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02895" y="516636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瑞士的地形图编制教材</a:t>
            </a:r>
            <a:endParaRPr lang="zh-CN" altLang="en-US" b="1"/>
          </a:p>
        </p:txBody>
      </p:sp>
      <p:graphicFrame>
        <p:nvGraphicFramePr>
          <p:cNvPr id="13" name="对象 12"/>
          <p:cNvGraphicFramePr/>
          <p:nvPr/>
        </p:nvGraphicFramePr>
        <p:xfrm>
          <a:off x="3362960" y="3985895"/>
          <a:ext cx="1856740" cy="2423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1492250" imgH="1981200" progId="Paint.Picture">
                  <p:embed/>
                </p:oleObj>
              </mc:Choice>
              <mc:Fallback>
                <p:oleObj name="" r:id="rId7" imgW="1492250" imgH="198120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62960" y="3985895"/>
                        <a:ext cx="1856740" cy="2423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7000875" y="3985895"/>
          <a:ext cx="1630045" cy="242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9" imgW="1676400" imgH="2819400" progId="Paint.Picture">
                  <p:embed/>
                </p:oleObj>
              </mc:Choice>
              <mc:Fallback>
                <p:oleObj name="" r:id="rId9" imgW="1676400" imgH="2819400" progId="Paint.Picture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75" y="3985895"/>
                        <a:ext cx="1630045" cy="2423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287645" y="423926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瑞士的地形图</a:t>
            </a:r>
            <a:endParaRPr lang="zh-CN" altLang="en-US" b="1"/>
          </a:p>
          <a:p>
            <a:r>
              <a:rPr lang="zh-CN" altLang="en-US" b="1"/>
              <a:t>居民地真实表达</a:t>
            </a:r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5287645" y="5438775"/>
            <a:ext cx="1870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我国的地形图居民地概括合并</a:t>
            </a:r>
            <a:endParaRPr lang="zh-CN" altLang="en-US" b="1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5219700" y="4884420"/>
            <a:ext cx="1231265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769610" y="6055360"/>
            <a:ext cx="1231265" cy="2857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3651</Words>
  <Application>WPS 演示</Application>
  <PresentationFormat>全屏显示(4:3)</PresentationFormat>
  <Paragraphs>519</Paragraphs>
  <Slides>34</Slides>
  <Notes>13</Notes>
  <HiddenSlides>0</HiddenSlides>
  <MMClips>1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23</vt:i4>
      </vt:variant>
      <vt:variant>
        <vt:lpstr>幻灯片标题</vt:lpstr>
      </vt:variant>
      <vt:variant>
        <vt:i4>34</vt:i4>
      </vt:variant>
    </vt:vector>
  </HeadingPairs>
  <TitlesOfParts>
    <vt:vector size="77" baseType="lpstr">
      <vt:lpstr>Arial</vt:lpstr>
      <vt:lpstr>宋体</vt:lpstr>
      <vt:lpstr>Wingdings</vt:lpstr>
      <vt:lpstr>黑体</vt:lpstr>
      <vt:lpstr>幼圆</vt:lpstr>
      <vt:lpstr>Times New Roman</vt:lpstr>
      <vt:lpstr>华文中宋</vt:lpstr>
      <vt:lpstr>Helvetica</vt:lpstr>
      <vt:lpstr>微软雅黑</vt:lpstr>
      <vt:lpstr>Calibri</vt:lpstr>
      <vt:lpstr>等线</vt:lpstr>
      <vt:lpstr>Arial Unicode MS</vt:lpstr>
      <vt:lpstr>等线 Light</vt:lpstr>
      <vt:lpstr>Calibri Light</vt:lpstr>
      <vt:lpstr>Verdana</vt:lpstr>
      <vt:lpstr>Gill Sans</vt:lpstr>
      <vt:lpstr>Calibri</vt:lpstr>
      <vt:lpstr>华文行楷</vt:lpstr>
      <vt:lpstr>Gill Sans MT</vt:lpstr>
      <vt:lpstr>Office 主题​​</vt:lpstr>
      <vt:lpstr>Paint.Picture</vt:lpstr>
      <vt:lpstr>CorelDRAW.Graphic.9</vt:lpstr>
      <vt:lpstr>CorelDRAW.Graphic.9</vt:lpstr>
      <vt:lpstr>CorelPhotoPaint.Image.9</vt:lpstr>
      <vt:lpstr>CorelPhotoPaint.Image.9</vt:lpstr>
      <vt:lpstr>Paint.Picture</vt:lpstr>
      <vt:lpstr>Paint.Picture</vt:lpstr>
      <vt:lpstr>Paint.Picture</vt:lpstr>
      <vt:lpstr>Paint.Picture</vt:lpstr>
      <vt:lpstr>Paint.Picture</vt:lpstr>
      <vt:lpstr>Photoshop.Image.5</vt:lpstr>
      <vt:lpstr>Paint.Picture</vt:lpstr>
      <vt:lpstr>Photoshop.Image.5</vt:lpstr>
      <vt:lpstr>Photoshop.Image.5</vt:lpstr>
      <vt:lpstr>Photoshop.Image.5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《读苏联1954年版世界地图》 —— 李海晨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</dc:creator>
  <cp:lastModifiedBy>dell</cp:lastModifiedBy>
  <cp:revision>1269</cp:revision>
  <cp:lastPrinted>2018-08-26T05:47:00Z</cp:lastPrinted>
  <dcterms:created xsi:type="dcterms:W3CDTF">2018-03-29T07:17:00Z</dcterms:created>
  <dcterms:modified xsi:type="dcterms:W3CDTF">2020-02-17T07:05:17Z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